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314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5" r:id="rId58"/>
    <p:sldId id="316" r:id="rId59"/>
    <p:sldId id="311" r:id="rId60"/>
    <p:sldId id="317" r:id="rId61"/>
    <p:sldId id="312" r:id="rId62"/>
    <p:sldId id="313" r:id="rId63"/>
  </p:sldIdLst>
  <p:sldSz cx="12192000" cy="6858000"/>
  <p:notesSz cx="6858000" cy="12192000"/>
  <p:custDataLst>
    <p:tags r:id="rId6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78" autoAdjust="0"/>
    <p:restoredTop sz="94610"/>
  </p:normalViewPr>
  <p:slideViewPr>
    <p:cSldViewPr snapToGrid="0" snapToObjects="1">
      <p:cViewPr varScale="1">
        <p:scale>
          <a:sx n="75" d="100"/>
          <a:sy n="75" d="100"/>
        </p:scale>
        <p:origin x="4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7" Type="http://schemas.openxmlformats.org/officeDocument/2006/relationships/tags" Target="tags/tag1.xml"/><Relationship Id="rId66" Type="http://schemas.openxmlformats.org/officeDocument/2006/relationships/tableStyles" Target="tableStyles.xml"/><Relationship Id="rId65" Type="http://schemas.openxmlformats.org/officeDocument/2006/relationships/viewProps" Target="viewProps.xml"/><Relationship Id="rId64" Type="http://schemas.openxmlformats.org/officeDocument/2006/relationships/presProps" Target="presProps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c7af20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849494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8c7a3c3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7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54.xml"/><Relationship Id="rId2" Type="http://schemas.openxmlformats.org/officeDocument/2006/relationships/slide" Target="slide41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8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9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bfe7821?vcp=1&amp;pid=2c7af2071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宾语从句考频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24bfe7821?vcp=1&amp;pid=2c7af2071&amp;color=0,0,0&amp;tib=255,255,255&amp;iip=2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2199" y="996696"/>
            <a:ext cx="530352" cy="192024"/>
          </a:xfrm>
          <a:prstGeom prst="rect">
            <a:avLst/>
          </a:prstGeom>
        </p:spPr>
      </p:pic>
      <p:pic>
        <p:nvPicPr>
          <p:cNvPr id="4" name="C_5#7846403a0?vcp=1&amp;pid=24bfe7821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7846403a0?vcp=1&amp;pid=24bfe7821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引导词</a:t>
            </a:r>
            <a:endParaRPr lang="en-US" altLang="zh-CN" sz="2800" b="1" dirty="0"/>
          </a:p>
        </p:txBody>
      </p:sp>
      <p:graphicFrame>
        <p:nvGraphicFramePr>
          <p:cNvPr id="11" name="P_6_BD#db1082e01?colgroup=8,7,19&amp;vcp=1&amp;pid=7846403a0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46536" cy="3362833"/>
        </p:xfrm>
        <a:graphic>
          <a:graphicData uri="http://schemas.openxmlformats.org/drawingml/2006/table">
            <a:tbl>
              <a:tblPr/>
              <a:tblGrid>
                <a:gridCol w="2642616"/>
                <a:gridCol w="2340864"/>
                <a:gridCol w="61630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引导词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无实际意义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可以省略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（that）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percent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exercised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.我们发现只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有百分之十五的学生每天锻炼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if/whether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表示“是否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作句子成分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whether/if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Kong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.我想知道六月是不是参观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香港的好时机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6_BD#db1082e01?colgroup=8,7,19&amp;vcp=1&amp;pid=7846403a0&amp;color=0,0,0&amp;vtp=1&amp;bt=1&amp;bbb=1&amp;hb=1"/>
          <p:cNvGraphicFramePr>
            <a:graphicFrameLocks noGrp="1"/>
          </p:cNvGraphicFramePr>
          <p:nvPr/>
        </p:nvGraphicFramePr>
        <p:xfrm>
          <a:off x="502920" y="2498791"/>
          <a:ext cx="11146536" cy="2933447"/>
        </p:xfrm>
        <a:graphic>
          <a:graphicData uri="http://schemas.openxmlformats.org/drawingml/2006/table">
            <a:tbl>
              <a:tblPr/>
              <a:tblGrid>
                <a:gridCol w="2642616"/>
                <a:gridCol w="2340864"/>
                <a:gridCol w="61630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引导词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042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what/which/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/whose/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连接代词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句中作主语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定语等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.我不知道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我该做什么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when/where/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/how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连接副词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句中作状语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restrooms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?你能告诉我卫生间在哪儿吗？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b1082e01?colgroup=8,7,19&amp;vcp=1&amp;pid=7846403a0&amp;color=0,0,0&amp;vtp=1&amp;bt=1&amp;bbb=1"/>
          <p:cNvSpPr txBox="1"/>
          <p:nvPr/>
        </p:nvSpPr>
        <p:spPr>
          <a:xfrm>
            <a:off x="11033903" y="188233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b1082e01?vcp=1&amp;pid=7846403a0&amp;color=0,0,0&amp;mp=1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67576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db1082e01?vcp=1&amp;pid=7846403a0&amp;color=0,0,0&amp;mp=1&amp;vtp=1&amp;bt=1&amp;bbb=1"/>
          <p:cNvSpPr/>
          <p:nvPr/>
        </p:nvSpPr>
        <p:spPr>
          <a:xfrm>
            <a:off x="502920" y="25843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只用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whether不用if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的情况：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放在各种介词后，if不用whether用；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不定式or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not紧跟走，whether引导宾语从；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避免歧义要慎重，其他情况可换用。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849076cb?vcp=1&amp;pid=24bfe782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849076cb?vcp=1&amp;pid=24bfe782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语序</a:t>
            </a:r>
            <a:endParaRPr lang="en-US" altLang="zh-CN" sz="2800" b="1" dirty="0"/>
          </a:p>
        </p:txBody>
      </p:sp>
      <p:pic>
        <p:nvPicPr>
          <p:cNvPr id="4" name="P_6_BD#938039789?htil=1&amp;vcp=1&amp;pid=9849076cb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4978" y="1467104"/>
            <a:ext cx="477316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BD#938039789?htil=1&amp;vcp=1&amp;pid=9849076cb&amp;color=0,0,0&amp;vtp=1&amp;bbb=1&amp;hb=1&amp;hs=1"/>
          <p:cNvSpPr/>
          <p:nvPr/>
        </p:nvSpPr>
        <p:spPr>
          <a:xfrm>
            <a:off x="502920" y="1320800"/>
            <a:ext cx="627278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无论是陈述句还是疑问句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，宾语从句必须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用陈述句语序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，即“引导词+主语+谓语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/系动词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（+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其他部分）”。</a:t>
            </a:r>
            <a:endParaRPr lang="en-US" altLang="zh-CN" sz="2400" dirty="0"/>
          </a:p>
        </p:txBody>
      </p:sp>
      <p:sp>
        <p:nvSpPr>
          <p:cNvPr id="6" name="P_6_BD#938039789?vcp=1&amp;pid=9849076cb&amp;color=0,0,0&amp;vtp=1&amp;bbb=1&amp;hs=1"/>
          <p:cNvSpPr/>
          <p:nvPr/>
        </p:nvSpPr>
        <p:spPr>
          <a:xfrm>
            <a:off x="502920" y="296005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你知道最近的超市在哪里吗？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938039789?vcp=1&amp;pid=9849076cb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227203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938039789?sp=1&amp;vcp=1&amp;pid=9849076cb&amp;color=0,0,0&amp;vtp=1&amp;bbb=1&amp;hb=1"/>
          <p:cNvSpPr/>
          <p:nvPr/>
        </p:nvSpPr>
        <p:spPr>
          <a:xfrm>
            <a:off x="502920" y="1721487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（1）宾语从句中的否定前移：当主句主语为第一人称，时态为一般现在时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，且谓语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think、believe、suppose等时，宾语从句中的否定要转移到主句中来。含有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定前移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”现象的句子，主句的主语必须是第一人称，若变成反意疑问句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，附加疑问部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分要由从句来决定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；如果主句的主语是其他人称，附加疑问部分要由主句来决定。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我认为他不对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，是吗？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他认为我能来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，不是吗？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38039789?sp=1&amp;vcp=1&amp;pid=9849076cb&amp;color=0,0,0&amp;vtp=1&amp;bt=1&amp;bbb=1&amp;hb=1"/>
          <p:cNvSpPr/>
          <p:nvPr/>
        </p:nvSpPr>
        <p:spPr>
          <a:xfrm>
            <a:off x="502920" y="231635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（2）宾语从句的简化：宾语从句可以转换为含有“疑问词+to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do”结构的简单句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。此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结构中的疑问词包括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who、what、how、where、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nearest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？=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nearest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？能请你告诉我怎么到最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近的邮局吗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835e2709?vcp=1&amp;pid=24bfe782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835e2709?vcp=1&amp;pid=24bfe782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时态</a:t>
            </a:r>
            <a:endParaRPr lang="en-US" altLang="zh-CN" sz="2800" b="1" dirty="0"/>
          </a:p>
        </p:txBody>
      </p:sp>
      <p:sp>
        <p:nvSpPr>
          <p:cNvPr id="4" name="P_6_BD#72564598d?vcp=1&amp;pid=6835e2709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宾语从句的时态在一定程度上受到主句时态的影响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，这种现象被称为前后时态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的一致性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。主要有以下几种情况：</a:t>
            </a:r>
            <a:endParaRPr lang="en-US" altLang="zh-CN" sz="2400" dirty="0"/>
          </a:p>
        </p:txBody>
      </p:sp>
      <p:graphicFrame>
        <p:nvGraphicFramePr>
          <p:cNvPr id="17" name="P_6_BD#72564598d?colgroup=9,9,16&amp;vcp=1&amp;pid=6835e2709&amp;color=0,0,0&amp;vtp=1&amp;bbb=1&amp;hb=1"/>
          <p:cNvGraphicFramePr>
            <a:graphicFrameLocks noGrp="1"/>
          </p:cNvGraphicFramePr>
          <p:nvPr/>
        </p:nvGraphicFramePr>
        <p:xfrm>
          <a:off x="502920" y="2487930"/>
          <a:ext cx="11155680" cy="2880868"/>
        </p:xfrm>
        <a:graphic>
          <a:graphicData uri="http://schemas.openxmlformats.org/drawingml/2006/table">
            <a:tbl>
              <a:tblPr/>
              <a:tblGrid>
                <a:gridCol w="2926080"/>
                <a:gridCol w="2953512"/>
                <a:gridCol w="52760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现在时态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（一般现在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现在进行时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在完成时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不受主句时态的限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制,可根据实际情况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使用相应的时态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answer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？你知道谁知道这个答案吗？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yesterday.我忘记昨天她告诉过我那个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消息了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P_6_BD#72564598d?colgroup=9,9,16&amp;vcp=1&amp;pid=6835e2709&amp;color=0,0,0&amp;vtp=1&amp;bt=1&amp;bbb=1&amp;hb=1"/>
          <p:cNvGraphicFramePr>
            <a:graphicFrameLocks noGrp="1"/>
          </p:cNvGraphicFramePr>
          <p:nvPr/>
        </p:nvGraphicFramePr>
        <p:xfrm>
          <a:off x="502920" y="1429766"/>
          <a:ext cx="11155680" cy="4463669"/>
        </p:xfrm>
        <a:graphic>
          <a:graphicData uri="http://schemas.openxmlformats.org/drawingml/2006/table">
            <a:tbl>
              <a:tblPr/>
              <a:tblGrid>
                <a:gridCol w="2926080"/>
                <a:gridCol w="2953512"/>
                <a:gridCol w="5276088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49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过去时态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（一般过去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过去进行时）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用过去的某种时态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.我妈妈问我是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否完成作业了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.汤姆说第二天他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会来看我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5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任何时态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表示客观事实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真理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或自然现象时只能用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一般现在时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●Miss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.傅老师昨天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告诉我们地球绕着太阳转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6_BD#72564598d?vcp=1&amp;pid=6835e2709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6039676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72564598d?vcp=1&amp;pid=6835e2709&amp;color=0,0,0&amp;vtp=1&amp;bbb=1"/>
          <p:cNvSpPr/>
          <p:nvPr/>
        </p:nvSpPr>
        <p:spPr>
          <a:xfrm>
            <a:off x="502920" y="6027166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主现从不限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，主过从必过，真理终用现。</a:t>
            </a:r>
            <a:endParaRPr lang="en-US" altLang="zh-CN" sz="100" dirty="0"/>
          </a:p>
        </p:txBody>
      </p:sp>
      <p:sp>
        <p:nvSpPr>
          <p:cNvPr id="2" name="P_6_BD#72564598d?colgroup=9,9,16&amp;vcp=1&amp;pid=6835e2709&amp;color=0,0,0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00301214?vcp=1&amp;pid=2c7af2071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定语从句考频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700301214?vcp=1&amp;pid=2c7af2071&amp;color=0,0,0&amp;tib=255,255,255&amp;iip=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2199" y="996696"/>
            <a:ext cx="530352" cy="192024"/>
          </a:xfrm>
          <a:prstGeom prst="rect">
            <a:avLst/>
          </a:prstGeom>
        </p:spPr>
      </p:pic>
      <p:pic>
        <p:nvPicPr>
          <p:cNvPr id="4" name="C_5#50c8a4a4e?vcp=1&amp;pid=700301214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50c8a4a4e?vcp=1&amp;pid=700301214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定语从句的定义及构成</a:t>
            </a:r>
            <a:endParaRPr lang="en-US" altLang="zh-CN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af249b322?vcp=1&amp;pid=50c8a4a4e&amp;color=0,0,0&amp;vtp=1&amp;bbb=1&amp;hb=1"/>
              <p:cNvSpPr/>
              <p:nvPr/>
            </p:nvSpPr>
            <p:spPr>
              <a:xfrm>
                <a:off x="502920" y="1803400"/>
                <a:ext cx="11183112" cy="33828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定语从句是指在句中作定语,用来限制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、描绘或说明主句中某一名词或代词的从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句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，有时其也用来说明整个主句或主句的一部分，也称为关系从句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。引导定语从句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的词叫关系词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，被定语从句修饰的内容叫先行词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。含有定语从句的复合句的基本结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构为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：先行词+关系词+定语从句。</a:t>
                </a:r>
                <a:endParaRPr lang="en-US" altLang="zh-CN" sz="2400" dirty="0"/>
              </a:p>
              <a:p>
                <a:pPr>
                  <a:lnSpc>
                    <a:spcPts val="53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like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music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先行词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that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关系词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I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can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dance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to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定语从句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我喜欢我可以随着跳舞的音乐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P_6_BD#af249b322?vcp=1&amp;pid=50c8a4a4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03400"/>
                <a:ext cx="11183112" cy="3382899"/>
              </a:xfrm>
              <a:prstGeom prst="rect">
                <a:avLst/>
              </a:prstGeom>
              <a:blipFill rotWithShape="1">
                <a:blip r:embed="rId3"/>
                <a:stretch>
                  <a:fillRect r="1" b="-1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97fcc48f?vcp=1&amp;pid=70030121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97fcc48f?vcp=1&amp;pid=70030121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由关系代词引导的定语从句</a:t>
            </a:r>
            <a:endParaRPr lang="en-US" altLang="zh-CN" sz="2800" b="1" dirty="0"/>
          </a:p>
        </p:txBody>
      </p:sp>
      <p:graphicFrame>
        <p:nvGraphicFramePr>
          <p:cNvPr id="20" name="P_6_BD#b73fe656e?colgroup=5,18,11&amp;vcp=1&amp;pid=e97fcc48f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880676"/>
        </p:xfrm>
        <a:graphic>
          <a:graphicData uri="http://schemas.openxmlformats.org/drawingml/2006/table">
            <a:tbl>
              <a:tblPr/>
              <a:tblGrid>
                <a:gridCol w="1700784"/>
                <a:gridCol w="1078992"/>
                <a:gridCol w="1078992"/>
                <a:gridCol w="3493008"/>
                <a:gridCol w="38039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在从句中的功能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that/who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that/who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是个从不食言的人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invited.他是我邀请的人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that/which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that/which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brother.我昨天收到的那封信来自我哥哥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scientist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world.我拜访了一位世界知名的科学家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b73fe656e?vcp=1&amp;pid=e97fcc48f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514223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b73fe656e?sp=1&amp;vcp=1&amp;pid=e97fcc48f&amp;color=0,0,0&amp;mp=1&amp;vtp=1&amp;bbb=1&amp;hb=1"/>
          <p:cNvSpPr/>
          <p:nvPr/>
        </p:nvSpPr>
        <p:spPr>
          <a:xfrm>
            <a:off x="502920" y="2008507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1.关系代词that、which、who、whom在定语从句中作宾语时通常可以省略。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（that/which）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.这是我去年夏天参观过的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地方。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2.在定语从句中，关系代词that、who、which作主语时，谓语动词要与先行词的数保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持一致。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picnic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class.正在野餐的学生是我班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上的。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73fe656e?sp=1&amp;vcp=1&amp;pid=e97fcc48f&amp;color=0,0,0&amp;vtp=1&amp;bt=1&amp;bbb=1"/>
          <p:cNvSpPr/>
          <p:nvPr/>
        </p:nvSpPr>
        <p:spPr>
          <a:xfrm>
            <a:off x="502920" y="896111"/>
            <a:ext cx="11183112" cy="551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3.定语从句关系词只用that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的情况：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（1）先行词是something、anything、everything、nothing、all、little、few、much、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none、some等时。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我们要做的全部就是练习英语。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（2）先行词被the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only、the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very、the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last等修饰时。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他是唯一一个我想与之交谈的人。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（3）先行词既有人又有物时。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met.他们谈论了他们遇见的人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73fe656e?sp=1&amp;vcp=1&amp;pid=e97fcc48f&amp;color=0,0,0&amp;vtp=1&amp;bt=1&amp;bbb=1&amp;hb=1"/>
          <p:cNvSpPr/>
          <p:nvPr/>
        </p:nvSpPr>
        <p:spPr>
          <a:xfrm>
            <a:off x="502920" y="1748666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（4）先行词前有序数词或形容词最高级修饰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，或先行词本身就是序数词或形容词最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高级时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我从他那里得到的第一封信将会被保存下来。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（5）当主句是以who或which开头的特殊疑问句时。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正给我们上课的那个人是谁？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73fe656e?sp=1&amp;vcp=1&amp;pid=e97fcc48f&amp;color=0,0,0&amp;vtp=1&amp;bt=1&amp;bbb=1"/>
          <p:cNvSpPr/>
          <p:nvPr/>
        </p:nvSpPr>
        <p:spPr>
          <a:xfrm>
            <a:off x="502920" y="913005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4.关系词一般用which，而不用that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的情况：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（1）先行词为that、those时。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●What's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在桌子底下的那个是什么？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（2）关系代词前有介词时。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这是他居住的房间。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（3）引导非限制性定语从句时。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汤姆回来了，这使我们很高兴。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4872116f?vcp=1&amp;pid=70030121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4872116f?vcp=1&amp;pid=70030121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由关系副词引导的定语从句</a:t>
            </a:r>
            <a:endParaRPr lang="en-US" altLang="zh-CN" sz="2800" b="1" dirty="0"/>
          </a:p>
        </p:txBody>
      </p:sp>
      <p:graphicFrame>
        <p:nvGraphicFramePr>
          <p:cNvPr id="25" name="P_6_BD#461679365?colgroup=4,18,12&amp;vcp=1&amp;pid=14872116f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28248" cy="3382010"/>
        </p:xfrm>
        <a:graphic>
          <a:graphicData uri="http://schemas.openxmlformats.org/drawingml/2006/table">
            <a:tbl>
              <a:tblPr/>
              <a:tblGrid>
                <a:gridCol w="1408176"/>
                <a:gridCol w="914400"/>
                <a:gridCol w="914400"/>
                <a:gridCol w="3950208"/>
                <a:gridCol w="394106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在从句中的功能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time.我永远不会忘记我第一次见到李先生的那一天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就是我们已经住了五年的地方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reason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.我不知道他迟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到的原因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824e84d1?vcp=1&amp;pid=2c7af2071&amp;color=0,0,0&amp;mp=1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状语从句考频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7824e84d1?vcp=1&amp;pid=2c7af2071&amp;color=0,0,0&amp;mp=1&amp;tib=255,255,255&amp;iip=6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2199" y="996696"/>
            <a:ext cx="530352" cy="192024"/>
          </a:xfrm>
          <a:prstGeom prst="rect">
            <a:avLst/>
          </a:prstGeom>
        </p:spPr>
      </p:pic>
      <p:pic>
        <p:nvPicPr>
          <p:cNvPr id="4" name="C_5#3d781327f?vcp=1&amp;pid=7824e84d1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3d781327f?vcp=1&amp;pid=7824e84d1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时间状语从句</a:t>
            </a:r>
            <a:endParaRPr lang="en-US" altLang="zh-CN" sz="2800" b="1" dirty="0"/>
          </a:p>
        </p:txBody>
      </p:sp>
      <p:graphicFrame>
        <p:nvGraphicFramePr>
          <p:cNvPr id="26" name="P_6_BD#d8608c568?colgroup=4,12,18&amp;vcp=1&amp;pid=3d781327f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55680" cy="2868168"/>
        </p:xfrm>
        <a:graphic>
          <a:graphicData uri="http://schemas.openxmlformats.org/drawingml/2006/table">
            <a:tbl>
              <a:tblPr/>
              <a:tblGrid>
                <a:gridCol w="1572768"/>
                <a:gridCol w="3877056"/>
                <a:gridCol w="5705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在此从句中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其谓语动词可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以是延续性的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也可以是非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延续性的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可与主句中的动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作同时发生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也可在主句动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作之前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/之后发生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.昨天他回来时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我正在做饭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d8608c568?colgroup=4,12,18&amp;vcp=1&amp;pid=3d781327f&amp;color=0,0,0&amp;mp=1&amp;vtp=1&amp;bt=1&amp;bbb=1&amp;hb=1"/>
          <p:cNvGraphicFramePr>
            <a:graphicFrameLocks noGrp="1"/>
          </p:cNvGraphicFramePr>
          <p:nvPr/>
        </p:nvGraphicFramePr>
        <p:xfrm>
          <a:off x="502920" y="2046354"/>
          <a:ext cx="11155680" cy="3838321"/>
        </p:xfrm>
        <a:graphic>
          <a:graphicData uri="http://schemas.openxmlformats.org/drawingml/2006/table">
            <a:tbl>
              <a:tblPr/>
              <a:tblGrid>
                <a:gridCol w="1572768"/>
                <a:gridCol w="3877056"/>
                <a:gridCol w="5705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在此从句中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其谓语动词只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能是延续性动词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而且从句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中的动作只能与主句中的动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作同时发生或进行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kept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silent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.在他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写作的时候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我保持安静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一时间或动作之前发生的动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作或存在的状态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lights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你离开前把灯关掉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8608c568?colgroup=4,12,18&amp;vcp=1&amp;pid=3d781327f&amp;color=0,0,0&amp;mp=1&amp;vtp=1&amp;bt=1&amp;bbb=1"/>
          <p:cNvSpPr txBox="1"/>
          <p:nvPr/>
        </p:nvSpPr>
        <p:spPr>
          <a:xfrm>
            <a:off x="11043047" y="142989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P_6_BD#d8608c568?colgroup=4,12,18&amp;vcp=1&amp;pid=3d781327f&amp;color=0,0,0&amp;mp=1&amp;vtp=1&amp;bt=1&amp;bbb=1&amp;hb=1"/>
          <p:cNvGraphicFramePr>
            <a:graphicFrameLocks noGrp="1"/>
          </p:cNvGraphicFramePr>
          <p:nvPr/>
        </p:nvGraphicFramePr>
        <p:xfrm>
          <a:off x="502920" y="1799021"/>
          <a:ext cx="11155680" cy="4332986"/>
        </p:xfrm>
        <a:graphic>
          <a:graphicData uri="http://schemas.openxmlformats.org/drawingml/2006/table">
            <a:tbl>
              <a:tblPr/>
              <a:tblGrid>
                <a:gridCol w="1572768"/>
                <a:gridCol w="3877056"/>
                <a:gridCol w="5705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一时间或动作之后发生的动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作或存在的状态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started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university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.他大学毕业后不久就开始做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这份工作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表示“直到”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常用于“not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”结构中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●Let's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.我们等到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雨停吧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表示“自从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其引导的从句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多用一般过去时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.他自从结了婚就住在这儿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8608c568?colgroup=4,12,18&amp;vcp=1&amp;pid=3d781327f&amp;color=0,0,0&amp;mp=1&amp;vtp=1&amp;bt=1&amp;bbb=1"/>
          <p:cNvSpPr txBox="1"/>
          <p:nvPr/>
        </p:nvSpPr>
        <p:spPr>
          <a:xfrm>
            <a:off x="11043047" y="118256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6_BD#d8608c568?colgroup=4,12,18&amp;vcp=1&amp;pid=3d781327f&amp;color=0,0,0&amp;vtp=1&amp;bt=1&amp;bbb=1&amp;hb=1"/>
          <p:cNvGraphicFramePr>
            <a:graphicFrameLocks noGrp="1"/>
          </p:cNvGraphicFramePr>
          <p:nvPr/>
        </p:nvGraphicFramePr>
        <p:xfrm>
          <a:off x="502920" y="2759586"/>
          <a:ext cx="11155680" cy="2411857"/>
        </p:xfrm>
        <a:graphic>
          <a:graphicData uri="http://schemas.openxmlformats.org/drawingml/2006/table">
            <a:tbl>
              <a:tblPr/>
              <a:tblGrid>
                <a:gridCol w="1572768"/>
                <a:gridCol w="3877056"/>
                <a:gridCol w="5705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表示“一（旦）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就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一旦你来到这儿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你就会喜欢它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就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一到家就给你打电话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8608c568?colgroup=4,12,18&amp;vcp=1&amp;pid=3d781327f&amp;color=0,0,0&amp;vtp=1&amp;bt=1&amp;bbb=1"/>
          <p:cNvSpPr txBox="1"/>
          <p:nvPr/>
        </p:nvSpPr>
        <p:spPr>
          <a:xfrm>
            <a:off x="11043047" y="21431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afc008fc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afc008fc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条件状语从句</a:t>
            </a:r>
            <a:endParaRPr lang="en-US" altLang="zh-CN" sz="2800" b="1" dirty="0"/>
          </a:p>
        </p:txBody>
      </p:sp>
      <p:graphicFrame>
        <p:nvGraphicFramePr>
          <p:cNvPr id="30" name="P_6_BD#ba5619c5a?colgroup=4,15,14&amp;vcp=1&amp;pid=4afc008fc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789297"/>
        </p:xfrm>
        <a:graphic>
          <a:graphicData uri="http://schemas.openxmlformats.org/drawingml/2006/table">
            <a:tbl>
              <a:tblPr/>
              <a:tblGrid>
                <a:gridCol w="1554480"/>
                <a:gridCol w="4749800"/>
                <a:gridCol w="48514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if引导条件状语从句时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主从复合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句遵循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“主将从现/主祈从现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/主情从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”原则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即主句用一般将来时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祈使句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/为含有情态动词的句子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从句通常用一般现在时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doesn't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climbing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.如果明天不下雨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我们就去爬山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意为“除非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如果不”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unless可以转化为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主从复合句时态遵循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“主将从现/主祈从现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/主情从现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”原则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unless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.如果我们不团结协作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我们就不会赢得这场比赛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9bd61423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9bd61423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目的状语从句</a:t>
            </a:r>
            <a:endParaRPr lang="en-US" altLang="zh-CN" sz="2800" b="1" dirty="0"/>
          </a:p>
        </p:txBody>
      </p:sp>
      <p:graphicFrame>
        <p:nvGraphicFramePr>
          <p:cNvPr id="31" name="P_6_BD#0479489a7?colgroup=5,4,25&amp;vcp=1&amp;pid=59bd61423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08474"/>
        </p:xfrm>
        <a:graphic>
          <a:graphicData uri="http://schemas.openxmlformats.org/drawingml/2006/table">
            <a:tbl>
              <a:tblPr/>
              <a:tblGrid>
                <a:gridCol w="1810512"/>
                <a:gridCol w="2063835"/>
                <a:gridCol w="7281333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“以便;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.我们很早就出门了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以便我们能赶上第一班公共汽车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inorderthat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“为了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以便”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order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higher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salary.为了能够得到更高的工资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工人们努力工作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.／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.+that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nobody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him.他跑得如此快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以至于没人能追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6_BD#c2bebc408?colgroup=6,8,20&amp;vcp=1&amp;pid=9bdef789b&amp;color=0,0,0&amp;vtp=1&amp;bt=1&amp;bbb=1&amp;hb=1"/>
          <p:cNvGraphicFramePr>
            <a:graphicFrameLocks noGrp="1"/>
          </p:cNvGraphicFramePr>
          <p:nvPr/>
        </p:nvGraphicFramePr>
        <p:xfrm>
          <a:off x="502920" y="1567754"/>
          <a:ext cx="11155680" cy="4795520"/>
        </p:xfrm>
        <a:graphic>
          <a:graphicData uri="http://schemas.openxmlformats.org/drawingml/2006/table">
            <a:tbl>
              <a:tblPr/>
              <a:tblGrid>
                <a:gridCol w="2066544"/>
                <a:gridCol w="2612136"/>
                <a:gridCol w="64770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39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+a/an+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数名词单数+that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2）such+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数名词复数+that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3）such+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可数名词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+that从句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everybody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him.他是一个如此聪明的男孩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以至于大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家都喜欢他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novels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.它们是如此有趣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的小说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以至于我想把它们再读一遍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progress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他取得了如此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大的进步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以至于老师们对他很满意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c2bebc408?colgroup=6,8,20&amp;vcp=1&amp;pid=9bdef789b&amp;color=0,0,0&amp;vtp=1&amp;bt=1&amp;bbb=1"/>
          <p:cNvSpPr txBox="1"/>
          <p:nvPr/>
        </p:nvSpPr>
        <p:spPr>
          <a:xfrm>
            <a:off x="11043047" y="9512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c19ef3dc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c19ef3dc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原因状语从句</a:t>
            </a:r>
            <a:endParaRPr lang="en-US" altLang="zh-CN" sz="2800" b="1" dirty="0"/>
          </a:p>
        </p:txBody>
      </p:sp>
      <p:graphicFrame>
        <p:nvGraphicFramePr>
          <p:cNvPr id="34" name="P_6_BD#72a7fa790?colgroup=4,19,11&amp;vcp=1&amp;pid=bc19ef3dc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313809"/>
        </p:xfrm>
        <a:graphic>
          <a:graphicData uri="http://schemas.openxmlformats.org/drawingml/2006/table">
            <a:tbl>
              <a:tblPr/>
              <a:tblGrid>
                <a:gridCol w="1435608"/>
                <a:gridCol w="6062472"/>
                <a:gridCol w="36484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意为“因为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表示直接而明确的原因或理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即必然的因果关系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在这几个表原因的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它的语义最强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回答以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引导的特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殊疑问句时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只能用because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注意because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不可以与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.因为我没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有睡好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所以我很累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意为“因为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由于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表示的原因或理由是明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显的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语义不如because强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当理由是明显的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或者被认为是已知的时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用as比较好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由于你不在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所以我留言了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P_6_BD#72a7fa790?colgroup=4,19,11&amp;vcp=1&amp;pid=bc19ef3dc&amp;color=0,0,0&amp;vtp=1&amp;bt=1&amp;bbb=1&amp;hb=1"/>
          <p:cNvGraphicFramePr>
            <a:graphicFrameLocks noGrp="1"/>
          </p:cNvGraphicFramePr>
          <p:nvPr/>
        </p:nvGraphicFramePr>
        <p:xfrm>
          <a:off x="502920" y="2531430"/>
          <a:ext cx="11146536" cy="2868168"/>
        </p:xfrm>
        <a:graphic>
          <a:graphicData uri="http://schemas.openxmlformats.org/drawingml/2006/table">
            <a:tbl>
              <a:tblPr/>
              <a:tblGrid>
                <a:gridCol w="1435608"/>
                <a:gridCol w="6062472"/>
                <a:gridCol w="36484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意为“因为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既然”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比as更为正式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说明为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人所知的原因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语气比because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稍弱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answer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.既然他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回答不了这个问题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好问别人吧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2a7fa790?colgroup=4,19,11&amp;vcp=1&amp;pid=bc19ef3dc&amp;color=0,0,0&amp;vtp=1&amp;bt=1&amp;bbb=1"/>
          <p:cNvSpPr txBox="1"/>
          <p:nvPr/>
        </p:nvSpPr>
        <p:spPr>
          <a:xfrm>
            <a:off x="11033903" y="19149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820e2aec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820e2aec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让步状语从句</a:t>
            </a:r>
            <a:endParaRPr lang="en-US" altLang="zh-CN" sz="2800" b="1" dirty="0"/>
          </a:p>
        </p:txBody>
      </p:sp>
      <p:graphicFrame>
        <p:nvGraphicFramePr>
          <p:cNvPr id="36" name="P_6_BD#05cda9eaf?colgroup=6,13,14&amp;vcp=1&amp;pid=0820e2aec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768850"/>
        </p:xfrm>
        <a:graphic>
          <a:graphicData uri="http://schemas.openxmlformats.org/drawingml/2006/table">
            <a:tbl>
              <a:tblPr/>
              <a:tblGrid>
                <a:gridCol w="2384213"/>
                <a:gridCol w="4053163"/>
                <a:gridCol w="4709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8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/although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和though同义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“虽然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尽管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在一般情况下可以互换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在含有although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或though引导的让步状语从句的复合句中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主句中不可用but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若要强调前后两部分的对比意义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可在主句中用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yet或still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Though/Although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one.虽然我的汽车很旧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不想买一辆新的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P_6_BD#05cda9eaf?colgroup=6,13,14&amp;vcp=1&amp;pid=0820e2aec&amp;color=0,0,0&amp;mp=1&amp;vtp=1&amp;bt=1&amp;bbb=1&amp;hb=1"/>
          <p:cNvGraphicFramePr>
            <a:graphicFrameLocks noGrp="1"/>
          </p:cNvGraphicFramePr>
          <p:nvPr/>
        </p:nvGraphicFramePr>
        <p:xfrm>
          <a:off x="502920" y="2287336"/>
          <a:ext cx="11146536" cy="3356356"/>
        </p:xfrm>
        <a:graphic>
          <a:graphicData uri="http://schemas.openxmlformats.org/drawingml/2006/table">
            <a:tbl>
              <a:tblPr/>
              <a:tblGrid>
                <a:gridCol w="2358813"/>
                <a:gridCol w="4078563"/>
                <a:gridCol w="4709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80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/although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较为口语化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although则较为正式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Although/Though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unhappy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.虽然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他有很多钱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但他不幸福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Although/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.虽然他们很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但他们很快乐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5cda9eaf?colgroup=6,13,14&amp;vcp=1&amp;pid=0820e2aec&amp;color=0,0,0&amp;mp=1&amp;vtp=1&amp;bt=1&amp;bbb=1"/>
          <p:cNvSpPr txBox="1"/>
          <p:nvPr/>
        </p:nvSpPr>
        <p:spPr>
          <a:xfrm>
            <a:off x="11033903" y="167087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P_6_BD#05cda9eaf?colgroup=6,13,14&amp;vcp=1&amp;pid=0820e2aec&amp;color=0,0,0&amp;vtp=1&amp;bt=1&amp;bbb=1&amp;hb=1"/>
          <p:cNvGraphicFramePr>
            <a:graphicFrameLocks noGrp="1"/>
          </p:cNvGraphicFramePr>
          <p:nvPr/>
        </p:nvGraphicFramePr>
        <p:xfrm>
          <a:off x="502920" y="2040004"/>
          <a:ext cx="11146536" cy="3851021"/>
        </p:xfrm>
        <a:graphic>
          <a:graphicData uri="http://schemas.openxmlformats.org/drawingml/2006/table">
            <a:tbl>
              <a:tblPr/>
              <a:tblGrid>
                <a:gridCol w="2282613"/>
                <a:gridCol w="4154763"/>
                <a:gridCol w="4709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/although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以用作副词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常放在句末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“可是;然而”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although无此用法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.我们队输了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可是这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也不失为一场好球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意为“即使”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even不能和although组合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secret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/even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it．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即使他知道这个秘密,他也不会说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5cda9eaf?colgroup=6,13,14&amp;vcp=1&amp;pid=0820e2aec&amp;color=0,0,0&amp;vtp=1&amp;bt=1&amp;bbb=1"/>
          <p:cNvSpPr txBox="1"/>
          <p:nvPr/>
        </p:nvSpPr>
        <p:spPr>
          <a:xfrm>
            <a:off x="11033903" y="142354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ff2d5c85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ff2d5c85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方式状语从句和比较状语从句</a:t>
            </a:r>
            <a:endParaRPr lang="en-US" altLang="zh-CN" sz="2800" b="1" dirty="0"/>
          </a:p>
        </p:txBody>
      </p:sp>
      <p:graphicFrame>
        <p:nvGraphicFramePr>
          <p:cNvPr id="39" name="P_6_BD#3d0f1f93e?colgroup=8,5,20&amp;vcp=1&amp;pid=eff2d5c85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3719449"/>
        </p:xfrm>
        <a:graphic>
          <a:graphicData uri="http://schemas.openxmlformats.org/drawingml/2006/table">
            <a:tbl>
              <a:tblPr/>
              <a:tblGrid>
                <a:gridCol w="832104"/>
                <a:gridCol w="2002536"/>
                <a:gridCol w="1773936"/>
                <a:gridCol w="653796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669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Rome,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Romans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.入乡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随俗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.你必须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按你父母跟你说的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（那样）去做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57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if/asthough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似乎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好像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though/as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years.他们交谈着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好像他们是多年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的朋友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_6_BD#3d0f1f93e?colgroup=8,5,20&amp;vcp=1&amp;pid=eff2d5c85&amp;color=0,0,0&amp;vtp=1&amp;bbb=1&amp;hb=1"/>
          <p:cNvGraphicFramePr>
            <a:graphicFrameLocks noGrp="1"/>
          </p:cNvGraphicFramePr>
          <p:nvPr/>
        </p:nvGraphicFramePr>
        <p:xfrm>
          <a:off x="502920" y="2821141"/>
          <a:ext cx="11146536" cy="2283841"/>
        </p:xfrm>
        <a:graphic>
          <a:graphicData uri="http://schemas.openxmlformats.org/drawingml/2006/table">
            <a:tbl>
              <a:tblPr/>
              <a:tblGrid>
                <a:gridCol w="832104"/>
                <a:gridCol w="2002536"/>
                <a:gridCol w="1773936"/>
                <a:gridCol w="653796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从属连词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.我不如以前跑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得快了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.他知道的比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你想的多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_6_BD#3d0f1f93e?colgroup=8,5,20&amp;vcp=1&amp;pid=eff2d5c85&amp;color=0,0,0&amp;vtp=1&amp;bbb=1&amp;hb=1"/>
          <p:cNvSpPr txBox="1"/>
          <p:nvPr/>
        </p:nvSpPr>
        <p:spPr>
          <a:xfrm>
            <a:off x="9109456" y="2208571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f804580d?vcp=1&amp;pid=7824e84d1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f804580d?vcp=1&amp;pid=7824e84d1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考向8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状语从句的时态</a:t>
            </a:r>
            <a:endParaRPr lang="en-US" altLang="zh-CN" sz="2800" b="1" dirty="0"/>
          </a:p>
        </p:txBody>
      </p:sp>
      <p:graphicFrame>
        <p:nvGraphicFramePr>
          <p:cNvPr id="40" name="P_6_BD#266aff1f1?colgroup=10,5,19&amp;vcp=1&amp;pid=8f804580d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277106"/>
        </p:xfrm>
        <a:graphic>
          <a:graphicData uri="http://schemas.openxmlformats.org/drawingml/2006/table">
            <a:tbl>
              <a:tblPr/>
              <a:tblGrid>
                <a:gridCol w="3273552"/>
                <a:gridCol w="1773936"/>
                <a:gridCol w="61081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相应的过去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piano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.当我打电话时她正在练钢琴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一般将来时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一般现在时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.你离开之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后我就告诉他们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现在完成时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在含有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since引导的时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间状语从句的主从复合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一般过去时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time.自从我上次见到他以后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,他已长了一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英寸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55fa9767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专题九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并列句和主从复合句</a:t>
            </a:r>
            <a:endParaRPr lang="en-US" altLang="zh-CN" sz="6600" dirty="0"/>
          </a:p>
        </p:txBody>
      </p:sp>
      <p:pic>
        <p:nvPicPr>
          <p:cNvPr id="3" name="C_2#455fa9767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66aff1f1?vcp=1&amp;pid=8f804580d&amp;color=0,0,0&amp;mp=1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95643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266aff1f1?vcp=1&amp;pid=8f804580d&amp;color=0,0,0&amp;mp=1&amp;vtp=1&amp;bt=1&amp;bbb=1"/>
          <p:cNvSpPr/>
          <p:nvPr/>
        </p:nvSpPr>
        <p:spPr>
          <a:xfrm>
            <a:off x="502920" y="286499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主句动作过去时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从句时态要一致；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主句动作将发生，将来时态常常用，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时间条件从句中，现在时态要记清。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263dc9c?vcp=1&amp;pid=d849494c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并列句</a:t>
            </a:r>
            <a:endParaRPr lang="en-US" altLang="zh-CN" sz="2800" dirty="0"/>
          </a:p>
        </p:txBody>
      </p:sp>
      <p:sp>
        <p:nvSpPr>
          <p:cNvPr id="3" name="QB_5_BD.1_1#97066deca?sp=1&amp;vcp=1&amp;pid=32263dc9c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accident.</a:t>
            </a:r>
            <a:endParaRPr lang="en-US" altLang="zh-CN" sz="2400" dirty="0"/>
          </a:p>
        </p:txBody>
      </p:sp>
      <p:sp>
        <p:nvSpPr>
          <p:cNvPr id="4" name="QB_5_AN.2_1#97066deca.blank?vcp=1&amp;pid=32263dc9c&amp;color=0,0,0&amp;vpa=1&amp;vtp=1&amp;bbb=1"/>
          <p:cNvSpPr/>
          <p:nvPr/>
        </p:nvSpPr>
        <p:spPr>
          <a:xfrm>
            <a:off x="5218271" y="1830070"/>
            <a:ext cx="508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endParaRPr lang="en-US" altLang="zh-CN" sz="2400" dirty="0"/>
          </a:p>
        </p:txBody>
      </p:sp>
      <p:sp>
        <p:nvSpPr>
          <p:cNvPr id="5" name="QB_5_BD.3_1#aeaa5806a?sp=1&amp;vcp=1&amp;pid=32263dc9c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flies!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forever.</a:t>
            </a:r>
            <a:endParaRPr lang="en-US" altLang="zh-CN" sz="2400" dirty="0"/>
          </a:p>
        </p:txBody>
      </p:sp>
      <p:sp>
        <p:nvSpPr>
          <p:cNvPr id="6" name="QB_5_AN.4_1#aeaa5806a.blank?vcp=1&amp;pid=32263dc9c&amp;color=0,0,0&amp;vpa=2&amp;vtp=1&amp;bbb=1"/>
          <p:cNvSpPr/>
          <p:nvPr/>
        </p:nvSpPr>
        <p:spPr>
          <a:xfrm>
            <a:off x="5000212" y="2932811"/>
            <a:ext cx="661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7" name="QB_5_BD.5_1#d1371146f?vcp=1&amp;pid=32263dc9c&amp;color=0,0,0&amp;vtp=1&amp;bbb=1"/>
          <p:cNvSpPr/>
          <p:nvPr/>
        </p:nvSpPr>
        <p:spPr>
          <a:xfrm>
            <a:off x="502920" y="35205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8" name="QB_5_AN.6_1#d1371146f.blank?vcp=1&amp;pid=32263dc9c&amp;color=0,0,0&amp;vpa=3&amp;vtp=1&amp;bbb=1"/>
          <p:cNvSpPr/>
          <p:nvPr/>
        </p:nvSpPr>
        <p:spPr>
          <a:xfrm>
            <a:off x="5014627" y="3470973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endParaRPr lang="en-US" altLang="zh-CN" sz="2400" dirty="0"/>
          </a:p>
        </p:txBody>
      </p:sp>
      <p:sp>
        <p:nvSpPr>
          <p:cNvPr id="9" name="QB_5_BD.7_1#c22aae07f?sp=1&amp;vcp=1&amp;pid=32263dc9c&amp;color=0,0,0&amp;vtp=1&amp;bbb=1"/>
          <p:cNvSpPr/>
          <p:nvPr/>
        </p:nvSpPr>
        <p:spPr>
          <a:xfrm>
            <a:off x="502920" y="4061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lamp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ourselves!</a:t>
            </a:r>
            <a:endParaRPr lang="en-US" altLang="zh-CN" sz="2400" dirty="0"/>
          </a:p>
        </p:txBody>
      </p:sp>
      <p:sp>
        <p:nvSpPr>
          <p:cNvPr id="10" name="QB_5_AN.8_1#c22aae07f.blank?vcp=1&amp;pid=32263dc9c&amp;color=0,0,0&amp;vpa=4&amp;vtp=1&amp;bbb=1"/>
          <p:cNvSpPr/>
          <p:nvPr/>
        </p:nvSpPr>
        <p:spPr>
          <a:xfrm>
            <a:off x="4446493" y="4558411"/>
            <a:ext cx="1357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endParaRPr lang="en-US" altLang="zh-CN" sz="2400" dirty="0"/>
          </a:p>
        </p:txBody>
      </p:sp>
      <p:sp>
        <p:nvSpPr>
          <p:cNvPr id="11" name="QB_5_AN.9_1#c22aae07f.blank?vcp=1&amp;pid=32263dc9c&amp;color=0,0,0&amp;vpa=5&amp;vtp=1&amp;bbb=1"/>
          <p:cNvSpPr/>
          <p:nvPr/>
        </p:nvSpPr>
        <p:spPr>
          <a:xfrm>
            <a:off x="7464330" y="4571111"/>
            <a:ext cx="1323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endParaRPr lang="en-US" altLang="zh-CN" sz="2400" dirty="0"/>
          </a:p>
        </p:txBody>
      </p:sp>
      <p:sp>
        <p:nvSpPr>
          <p:cNvPr id="12" name="QB_5_BD.10_1#86ce70adc?vcp=1&amp;pid=32263dc9c&amp;color=0,0,0&amp;vtp=1&amp;bbb=1"/>
          <p:cNvSpPr/>
          <p:nvPr/>
        </p:nvSpPr>
        <p:spPr>
          <a:xfrm>
            <a:off x="502920" y="51588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breakfast.</a:t>
            </a:r>
            <a:endParaRPr lang="en-US" altLang="zh-CN" sz="2400" dirty="0"/>
          </a:p>
        </p:txBody>
      </p:sp>
      <p:sp>
        <p:nvSpPr>
          <p:cNvPr id="13" name="QB_5_AN.11_1#86ce70adc.blank?vcp=1&amp;pid=32263dc9c&amp;color=0,0,0&amp;vpa=6&amp;vtp=1&amp;bbb=1"/>
          <p:cNvSpPr/>
          <p:nvPr/>
        </p:nvSpPr>
        <p:spPr>
          <a:xfrm>
            <a:off x="1975327" y="5109273"/>
            <a:ext cx="712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1" grpId="0" animBg="1" build="p"/>
      <p:bldP spid="1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a05f4703?vcp=1&amp;pid=d849494c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宾语从句</a:t>
            </a:r>
            <a:endParaRPr lang="en-US" altLang="zh-CN" sz="2800" dirty="0"/>
          </a:p>
        </p:txBody>
      </p:sp>
      <p:sp>
        <p:nvSpPr>
          <p:cNvPr id="3" name="QB_5_BD.12_1#47c89168e?sp=1&amp;vcp=1&amp;pid=ca05f4703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not?</a:t>
            </a:r>
            <a:endParaRPr lang="en-US" altLang="zh-CN" sz="2400" dirty="0"/>
          </a:p>
        </p:txBody>
      </p:sp>
      <p:sp>
        <p:nvSpPr>
          <p:cNvPr id="4" name="QB_5_AN.13_1#47c89168e.blank?vcp=1&amp;pid=ca05f4703&amp;color=0,0,0&amp;vpa=7&amp;vtp=1&amp;bbb=1"/>
          <p:cNvSpPr/>
          <p:nvPr/>
        </p:nvSpPr>
        <p:spPr>
          <a:xfrm>
            <a:off x="2310289" y="129286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whether/if</a:t>
            </a:r>
            <a:endParaRPr lang="en-US" altLang="zh-CN" sz="2400" dirty="0"/>
          </a:p>
        </p:txBody>
      </p:sp>
      <p:sp>
        <p:nvSpPr>
          <p:cNvPr id="5" name="QB_5_BD.14_1#dda851fe4?vcp=1&amp;pid=ca05f4703&amp;color=0,0,0&amp;vtp=1&amp;bbb=1"/>
          <p:cNvSpPr/>
          <p:nvPr/>
        </p:nvSpPr>
        <p:spPr>
          <a:xfrm>
            <a:off x="502920" y="24168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happened.</a:t>
            </a:r>
            <a:endParaRPr lang="en-US" altLang="zh-CN" sz="2400" dirty="0"/>
          </a:p>
        </p:txBody>
      </p:sp>
      <p:sp>
        <p:nvSpPr>
          <p:cNvPr id="6" name="QB_5_AN.15_1#dda851fe4.blank?vcp=1&amp;pid=ca05f4703&amp;color=0,0,0&amp;vpa=8&amp;vtp=1&amp;bbb=1"/>
          <p:cNvSpPr/>
          <p:nvPr/>
        </p:nvSpPr>
        <p:spPr>
          <a:xfrm>
            <a:off x="3820001" y="2367343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7" name="QB_5_BD.16_1#5b199b066?sp=1&amp;vcp=1&amp;pid=ca05f4703&amp;color=0,0,0&amp;vtp=1&amp;bbb=1"/>
          <p:cNvSpPr/>
          <p:nvPr/>
        </p:nvSpPr>
        <p:spPr>
          <a:xfrm>
            <a:off x="502920" y="29582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Qingfeng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choice.</a:t>
            </a:r>
            <a:endParaRPr lang="en-US" altLang="zh-CN" sz="2400" dirty="0"/>
          </a:p>
        </p:txBody>
      </p:sp>
      <p:sp>
        <p:nvSpPr>
          <p:cNvPr id="8" name="QB_5_AN.17_1#5b199b066.blank?vcp=1&amp;pid=ca05f4703&amp;color=0,0,0&amp;vpa=9&amp;vtp=1&amp;bbb=1"/>
          <p:cNvSpPr/>
          <p:nvPr/>
        </p:nvSpPr>
        <p:spPr>
          <a:xfrm>
            <a:off x="2361089" y="2930271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endParaRPr lang="en-US" altLang="zh-CN" sz="2400" dirty="0"/>
          </a:p>
        </p:txBody>
      </p:sp>
      <p:sp>
        <p:nvSpPr>
          <p:cNvPr id="9" name="QB_5_BD.18_1#94d835667?sp=1&amp;vcp=1&amp;pid=ca05f4703&amp;color=0,0,0&amp;vtp=1&amp;bbb=1"/>
          <p:cNvSpPr/>
          <p:nvPr/>
        </p:nvSpPr>
        <p:spPr>
          <a:xfrm>
            <a:off x="502920" y="4061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recycle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</p:txBody>
      </p:sp>
      <p:sp>
        <p:nvSpPr>
          <p:cNvPr id="10" name="QB_5_AN.19_1#94d835667.blank?vcp=1&amp;pid=ca05f4703&amp;color=0,0,0&amp;vpa=10&amp;vtp=1&amp;bbb=1"/>
          <p:cNvSpPr/>
          <p:nvPr/>
        </p:nvSpPr>
        <p:spPr>
          <a:xfrm>
            <a:off x="2967514" y="4033901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29a537b11?sp=1&amp;vcp=1&amp;pid=ca05f4703&amp;color=0,0,0&amp;vtp=1&amp;bt=1&amp;bbb=1"/>
          <p:cNvSpPr/>
          <p:nvPr/>
        </p:nvSpPr>
        <p:spPr>
          <a:xfrm>
            <a:off x="502920" y="147961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Thursday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3" name="QB_5_AN.21_1#29a537b11.blank?vcp=1&amp;pid=ca05f4703&amp;color=0,0,0&amp;vpa=11&amp;vtp=1&amp;bbb=1"/>
          <p:cNvSpPr/>
          <p:nvPr/>
        </p:nvSpPr>
        <p:spPr>
          <a:xfrm>
            <a:off x="3470751" y="1451677"/>
            <a:ext cx="915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endParaRPr lang="en-US" altLang="zh-CN" sz="2400" dirty="0"/>
          </a:p>
        </p:txBody>
      </p:sp>
      <p:sp>
        <p:nvSpPr>
          <p:cNvPr id="4" name="QB_5_BD.22_1#b85ce701b?sp=1&amp;vcp=1&amp;pid=ca05f4703&amp;color=0,0,0&amp;vtp=1&amp;bbb=1"/>
          <p:cNvSpPr/>
          <p:nvPr/>
        </p:nvSpPr>
        <p:spPr>
          <a:xfrm>
            <a:off x="502920" y="258794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bus.</a:t>
            </a:r>
            <a:endParaRPr lang="en-US" altLang="zh-CN" sz="2400" dirty="0"/>
          </a:p>
        </p:txBody>
      </p:sp>
      <p:sp>
        <p:nvSpPr>
          <p:cNvPr id="5" name="QB_5_AN.23_1#b85ce701b.blank?vcp=1&amp;pid=ca05f4703&amp;color=0,0,0&amp;vpa=12&amp;vtp=1&amp;bbb=1"/>
          <p:cNvSpPr/>
          <p:nvPr/>
        </p:nvSpPr>
        <p:spPr>
          <a:xfrm>
            <a:off x="2458562" y="2547304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6" name="QB_5_BD.24_1#4054f2f2a?sp=1&amp;vcp=1&amp;pid=ca05f4703&amp;color=0,0,0&amp;vtp=1&amp;bbb=1"/>
          <p:cNvSpPr/>
          <p:nvPr/>
        </p:nvSpPr>
        <p:spPr>
          <a:xfrm>
            <a:off x="502920" y="369157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—Lily,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minutes.</a:t>
            </a:r>
            <a:endParaRPr lang="en-US" altLang="zh-CN" sz="2400" dirty="0"/>
          </a:p>
        </p:txBody>
      </p:sp>
      <p:sp>
        <p:nvSpPr>
          <p:cNvPr id="7" name="QB_5_AN.25_1#4054f2f2a.blank?vcp=1&amp;pid=ca05f4703&amp;color=0,0,0&amp;vpa=13&amp;vtp=1&amp;bbb=1"/>
          <p:cNvSpPr/>
          <p:nvPr/>
        </p:nvSpPr>
        <p:spPr>
          <a:xfrm>
            <a:off x="4397089" y="3650934"/>
            <a:ext cx="14763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endParaRPr lang="en-US" altLang="zh-CN" sz="2400" dirty="0"/>
          </a:p>
        </p:txBody>
      </p:sp>
      <p:sp>
        <p:nvSpPr>
          <p:cNvPr id="8" name="QB_5_BD.26_1#6d4ca8499?sp=1&amp;vcp=1&amp;pid=ca05f4703&amp;color=0,0,0&amp;vtp=1&amp;bbb=1"/>
          <p:cNvSpPr/>
          <p:nvPr/>
        </p:nvSpPr>
        <p:spPr>
          <a:xfrm>
            <a:off x="502920" y="47952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</p:txBody>
      </p:sp>
      <p:sp>
        <p:nvSpPr>
          <p:cNvPr id="9" name="QB_5_AN.27_1#6d4ca8499.blank?vcp=1&amp;pid=ca05f4703&amp;color=0,0,0&amp;vpa=14&amp;vtp=1&amp;bbb=1"/>
          <p:cNvSpPr/>
          <p:nvPr/>
        </p:nvSpPr>
        <p:spPr>
          <a:xfrm>
            <a:off x="4037489" y="5304475"/>
            <a:ext cx="1373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how/that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8_1#d1ded30a9?sp=1&amp;vcp=1&amp;pid=ca05f4703&amp;color=0,0,0&amp;vtp=1&amp;bt=1&amp;bbb=1"/>
          <p:cNvSpPr/>
          <p:nvPr/>
        </p:nvSpPr>
        <p:spPr>
          <a:xfrm>
            <a:off x="502920" y="20483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我想知道你是怎样和他保持联系的。（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我认为今晚他不能来。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我听说你想找个安静的地方学习。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400" dirty="0"/>
          </a:p>
        </p:txBody>
      </p:sp>
      <p:sp>
        <p:nvSpPr>
          <p:cNvPr id="4" name="QB_5_AN.29_1#d1ded30a9.blank?vcp=1&amp;pid=ca05f4703&amp;color=0,0,0&amp;vpa=15&amp;vtp=1&amp;bbb=1"/>
          <p:cNvSpPr/>
          <p:nvPr/>
        </p:nvSpPr>
        <p:spPr>
          <a:xfrm>
            <a:off x="519588" y="2566545"/>
            <a:ext cx="69342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keep/stay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dirty="0"/>
          </a:p>
        </p:txBody>
      </p:sp>
      <p:sp>
        <p:nvSpPr>
          <p:cNvPr id="7" name="QB_5_AN.31_1#d1ded30a9.blank?vcp=1&amp;pid=ca05f4703&amp;color=0,0,0&amp;vpa=16&amp;vtp=1&amp;bbb=1"/>
          <p:cNvSpPr/>
          <p:nvPr/>
        </p:nvSpPr>
        <p:spPr>
          <a:xfrm>
            <a:off x="506888" y="3684146"/>
            <a:ext cx="67945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tonight/this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evening.</a:t>
            </a:r>
            <a:endParaRPr lang="en-US" altLang="zh-CN" sz="2400" dirty="0"/>
          </a:p>
        </p:txBody>
      </p:sp>
      <p:sp>
        <p:nvSpPr>
          <p:cNvPr id="10" name="QB_5_AN.33_1#d1ded30a9.blank?vcp=1&amp;pid=ca05f4703&amp;color=0,0,0&amp;vpa=17&amp;vtp=1&amp;bbb=1"/>
          <p:cNvSpPr/>
          <p:nvPr/>
        </p:nvSpPr>
        <p:spPr>
          <a:xfrm>
            <a:off x="544989" y="4780155"/>
            <a:ext cx="865251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（that）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cccaa539?vcp=1&amp;pid=d849494c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状语从句</a:t>
            </a:r>
            <a:endParaRPr lang="en-US" altLang="zh-CN" sz="2800" dirty="0"/>
          </a:p>
        </p:txBody>
      </p:sp>
      <p:sp>
        <p:nvSpPr>
          <p:cNvPr id="3" name="QB_5_BD.34_1#8b35c2a01?vcp=1&amp;pid=bcccaa539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nurse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policeman,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spacewalks,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spacesuits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dirty="0"/>
          </a:p>
        </p:txBody>
      </p:sp>
      <p:sp>
        <p:nvSpPr>
          <p:cNvPr id="4" name="QB_5_AN.35_1#8b35c2a01.blank?vcp=1&amp;pid=bcccaa539&amp;color=0,0,0&amp;vpa=18&amp;vtp=1&amp;bbb=1"/>
          <p:cNvSpPr/>
          <p:nvPr/>
        </p:nvSpPr>
        <p:spPr>
          <a:xfrm>
            <a:off x="7643526" y="1292860"/>
            <a:ext cx="214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unless/until/till</a:t>
            </a:r>
            <a:endParaRPr lang="en-US" altLang="zh-CN" sz="2400" dirty="0"/>
          </a:p>
        </p:txBody>
      </p:sp>
      <p:sp>
        <p:nvSpPr>
          <p:cNvPr id="6" name="QB_5_AN.37_1#8b35c2a01.blank?vcp=1&amp;pid=bcccaa539&amp;color=0,0,0&amp;vpa=19&amp;vtp=1&amp;bbb=1"/>
          <p:cNvSpPr/>
          <p:nvPr/>
        </p:nvSpPr>
        <p:spPr>
          <a:xfrm>
            <a:off x="5539264" y="1851660"/>
            <a:ext cx="214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unless/until/till</a:t>
            </a:r>
            <a:endParaRPr lang="en-US" altLang="zh-CN" sz="2400" dirty="0"/>
          </a:p>
        </p:txBody>
      </p:sp>
      <p:sp>
        <p:nvSpPr>
          <p:cNvPr id="8" name="QB_5_AN.39_1#8b35c2a01.blank?vcp=1&amp;pid=bcccaa539&amp;color=0,0,0&amp;vpa=20&amp;vtp=1&amp;bbb=1"/>
          <p:cNvSpPr/>
          <p:nvPr/>
        </p:nvSpPr>
        <p:spPr>
          <a:xfrm>
            <a:off x="9667717" y="2956560"/>
            <a:ext cx="1406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though/if</a:t>
            </a:r>
            <a:endParaRPr lang="en-US" altLang="zh-CN" sz="2400" dirty="0"/>
          </a:p>
        </p:txBody>
      </p:sp>
      <p:sp>
        <p:nvSpPr>
          <p:cNvPr id="10" name="QB_5_AN.41_1#8b35c2a01.blank?vcp=1&amp;pid=bcccaa539&amp;color=0,0,0&amp;vpa=21&amp;vtp=1&amp;bbb=1"/>
          <p:cNvSpPr/>
          <p:nvPr/>
        </p:nvSpPr>
        <p:spPr>
          <a:xfrm>
            <a:off x="900588" y="4086860"/>
            <a:ext cx="1423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When/As</a:t>
            </a:r>
            <a:endParaRPr lang="en-US" altLang="zh-CN" sz="2400" dirty="0"/>
          </a:p>
        </p:txBody>
      </p:sp>
      <p:sp>
        <p:nvSpPr>
          <p:cNvPr id="12" name="QB_5_AN.43_1#8b35c2a01.blank?vcp=1&amp;pid=bcccaa539&amp;color=0,0,0&amp;vpa=22&amp;vtp=1&amp;bbb=1"/>
          <p:cNvSpPr/>
          <p:nvPr/>
        </p:nvSpPr>
        <p:spPr>
          <a:xfrm>
            <a:off x="5540851" y="5204460"/>
            <a:ext cx="231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because/as/since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4_1#e601cf13f?vcp=1&amp;pid=bcccaa539&amp;color=0,0,0&amp;vtp=1&amp;bt=1&amp;bbb=1&amp;hb=1"/>
          <p:cNvSpPr/>
          <p:nvPr/>
        </p:nvSpPr>
        <p:spPr>
          <a:xfrm>
            <a:off x="502920" y="1497397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homework.</a:t>
            </a:r>
            <a:endParaRPr lang="en-US" altLang="zh-CN" sz="2400" dirty="0"/>
          </a:p>
        </p:txBody>
      </p:sp>
      <p:sp>
        <p:nvSpPr>
          <p:cNvPr id="3" name="QB_5_AN.45_1#e601cf13f.blank?vcp=1&amp;pid=bcccaa539&amp;color=0,0,0&amp;vpa=23&amp;vtp=1&amp;bbb=1"/>
          <p:cNvSpPr/>
          <p:nvPr/>
        </p:nvSpPr>
        <p:spPr>
          <a:xfrm>
            <a:off x="875188" y="1469457"/>
            <a:ext cx="30210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as/When/As</a:t>
            </a:r>
            <a:endParaRPr lang="en-US" altLang="zh-CN" sz="2400" dirty="0"/>
          </a:p>
        </p:txBody>
      </p:sp>
      <p:sp>
        <p:nvSpPr>
          <p:cNvPr id="5" name="QB_5_AN.47_1#e601cf13f.blank?vcp=1&amp;pid=bcccaa539&amp;color=0,0,0&amp;vpa=24&amp;vtp=1&amp;bbb=1"/>
          <p:cNvSpPr/>
          <p:nvPr/>
        </p:nvSpPr>
        <p:spPr>
          <a:xfrm>
            <a:off x="5978367" y="2565467"/>
            <a:ext cx="846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6" name="QB_5_BD.48_1#cdccb5d58?sp=1&amp;vcp=1&amp;pid=bcccaa539&amp;color=0,0,0&amp;vtp=1&amp;bbb=1"/>
          <p:cNvSpPr/>
          <p:nvPr/>
        </p:nvSpPr>
        <p:spPr>
          <a:xfrm>
            <a:off x="502920" y="31530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Hmm,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use.</a:t>
            </a:r>
            <a:endParaRPr lang="en-US" altLang="zh-CN" sz="2400" dirty="0"/>
          </a:p>
        </p:txBody>
      </p:sp>
      <p:sp>
        <p:nvSpPr>
          <p:cNvPr id="7" name="QB_5_AN.49_1#cdccb5d58.blank?vcp=1&amp;pid=bcccaa539&amp;color=0,0,0&amp;vpa=25&amp;vtp=1&amp;bbb=1"/>
          <p:cNvSpPr/>
          <p:nvPr/>
        </p:nvSpPr>
        <p:spPr>
          <a:xfrm>
            <a:off x="5975826" y="3649665"/>
            <a:ext cx="19002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as/if</a:t>
            </a:r>
            <a:endParaRPr lang="en-US" altLang="zh-CN" sz="2400" dirty="0"/>
          </a:p>
        </p:txBody>
      </p:sp>
      <p:sp>
        <p:nvSpPr>
          <p:cNvPr id="8" name="QB_5_BD.50_1#e28da98e6?sp=1&amp;vcp=1&amp;pid=bcccaa539&amp;color=0,0,0&amp;vtp=1&amp;bbb=1&amp;hb=1"/>
          <p:cNvSpPr/>
          <p:nvPr/>
        </p:nvSpPr>
        <p:spPr>
          <a:xfrm>
            <a:off x="502920" y="425672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朋友就像书籍，不在多而贵在好。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9" name="QB_5_AN.51_1#e28da98e6.blank?vcp=1&amp;pid=bcccaa539&amp;color=0,0,0&amp;vpa=26&amp;vtp=1&amp;bbb=1&amp;hb=1"/>
          <p:cNvSpPr/>
          <p:nvPr/>
        </p:nvSpPr>
        <p:spPr>
          <a:xfrm>
            <a:off x="502920" y="4787585"/>
            <a:ext cx="11183112" cy="10386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1251dd3a1?sp=1&amp;vcp=1&amp;pid=bcccaa539&amp;color=0,0,0&amp;vtp=1&amp;bt=1&amp;bbb=1"/>
          <p:cNvSpPr/>
          <p:nvPr/>
        </p:nvSpPr>
        <p:spPr>
          <a:xfrm>
            <a:off x="502920" y="231603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他们自从第一次见面就一直是朋友。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5_AN.53_1#1251dd3a1.blank?vcp=1&amp;pid=bcccaa539&amp;color=0,0,0&amp;vpa=27&amp;vtp=1&amp;bbb=1"/>
          <p:cNvSpPr/>
          <p:nvPr/>
        </p:nvSpPr>
        <p:spPr>
          <a:xfrm>
            <a:off x="3750151" y="2812608"/>
            <a:ext cx="60182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time/first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endParaRPr lang="en-US" altLang="zh-CN" sz="2400" dirty="0"/>
          </a:p>
        </p:txBody>
      </p:sp>
      <p:sp>
        <p:nvSpPr>
          <p:cNvPr id="4" name="QB_5_BD.54_1#2ac0e2350?sp=1&amp;vcp=1&amp;pid=bcccaa539&amp;color=0,0,0&amp;vtp=1&amp;bbb=1"/>
          <p:cNvSpPr/>
          <p:nvPr/>
        </p:nvSpPr>
        <p:spPr>
          <a:xfrm>
            <a:off x="502920" y="3412683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我们处于困境时必须保持冷静。（keep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400" dirty="0"/>
          </a:p>
        </p:txBody>
      </p:sp>
      <p:sp>
        <p:nvSpPr>
          <p:cNvPr id="6" name="QB_5_AN.55_1#2ac0e2350.blank?vcp=1&amp;pid=bcccaa539&amp;color=0,0,0&amp;vpa=28&amp;vtp=1&amp;bbb=1&amp;hb=1"/>
          <p:cNvSpPr/>
          <p:nvPr/>
        </p:nvSpPr>
        <p:spPr>
          <a:xfrm>
            <a:off x="502920" y="3943543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cool./We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8af63ca4?vcp=1&amp;pid=d849494c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定语从句</a:t>
            </a:r>
            <a:endParaRPr lang="en-US" altLang="zh-CN" sz="2800" dirty="0"/>
          </a:p>
        </p:txBody>
      </p:sp>
      <p:sp>
        <p:nvSpPr>
          <p:cNvPr id="3" name="QB_5_BD.56_1#d8fd361b8?vcp=1&amp;pid=88af63ca4&amp;color=0,0,0&amp;vtp=1&amp;bbb=1&amp;hb=1"/>
          <p:cNvSpPr/>
          <p:nvPr/>
        </p:nvSpPr>
        <p:spPr>
          <a:xfrm>
            <a:off x="502920" y="1320800"/>
            <a:ext cx="11183112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Linda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4" name="QB_5_AN.57_1#d8fd361b8.blank?vcp=1&amp;pid=88af63ca4&amp;color=0,0,0&amp;vpa=29&amp;vtp=1&amp;bbb=1"/>
          <p:cNvSpPr/>
          <p:nvPr/>
        </p:nvSpPr>
        <p:spPr>
          <a:xfrm>
            <a:off x="4162901" y="1288097"/>
            <a:ext cx="137318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who/that</a:t>
            </a:r>
            <a:endParaRPr lang="en-US" altLang="zh-CN" sz="2400" dirty="0"/>
          </a:p>
        </p:txBody>
      </p:sp>
      <p:sp>
        <p:nvSpPr>
          <p:cNvPr id="5" name="QB_5_BD.58_1#8ab6492a5?sp=1&amp;vcp=1&amp;pid=88af63ca4&amp;color=0,0,0&amp;vtp=1&amp;bbb=1"/>
          <p:cNvSpPr/>
          <p:nvPr/>
        </p:nvSpPr>
        <p:spPr>
          <a:xfrm>
            <a:off x="502920" y="2251203"/>
            <a:ext cx="11183112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—Jeff,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Guimei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deeply.</a:t>
            </a:r>
            <a:endParaRPr lang="en-US" altLang="zh-CN" sz="2400" dirty="0"/>
          </a:p>
        </p:txBody>
      </p:sp>
      <p:sp>
        <p:nvSpPr>
          <p:cNvPr id="6" name="QB_5_AN.59_1#8ab6492a5.blank?vcp=1&amp;pid=88af63ca4&amp;color=0,0,0&amp;vpa=30&amp;vtp=1&amp;bbb=1"/>
          <p:cNvSpPr/>
          <p:nvPr/>
        </p:nvSpPr>
        <p:spPr>
          <a:xfrm>
            <a:off x="5586889" y="2677479"/>
            <a:ext cx="101758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whose</a:t>
            </a:r>
            <a:endParaRPr lang="en-US" altLang="zh-CN" sz="2400" dirty="0"/>
          </a:p>
        </p:txBody>
      </p:sp>
      <p:sp>
        <p:nvSpPr>
          <p:cNvPr id="7" name="QB_5_BD.60_1#3a415f800?sp=1&amp;vcp=1&amp;pid=88af63ca4&amp;color=0,0,0&amp;vtp=1&amp;bbb=1"/>
          <p:cNvSpPr/>
          <p:nvPr/>
        </p:nvSpPr>
        <p:spPr>
          <a:xfrm>
            <a:off x="502920" y="3190876"/>
            <a:ext cx="11183112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about.</a:t>
            </a:r>
            <a:endParaRPr lang="en-US" altLang="zh-CN" sz="2400" dirty="0"/>
          </a:p>
        </p:txBody>
      </p:sp>
      <p:sp>
        <p:nvSpPr>
          <p:cNvPr id="8" name="QB_5_AN.61_1#3a415f800.blank?vcp=1&amp;pid=88af63ca4&amp;color=0,0,0&amp;vpa=31&amp;vtp=1&amp;bbb=1"/>
          <p:cNvSpPr/>
          <p:nvPr/>
        </p:nvSpPr>
        <p:spPr>
          <a:xfrm>
            <a:off x="2977039" y="3617152"/>
            <a:ext cx="16097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which/that</a:t>
            </a:r>
            <a:endParaRPr lang="en-US" altLang="zh-CN" sz="2400" dirty="0"/>
          </a:p>
        </p:txBody>
      </p:sp>
      <p:sp>
        <p:nvSpPr>
          <p:cNvPr id="9" name="QB_5_BD.62_1#047e1d669?vcp=1&amp;pid=88af63ca4&amp;color=0,0,0&amp;vtp=1&amp;bbb=1&amp;hb=1"/>
          <p:cNvSpPr/>
          <p:nvPr/>
        </p:nvSpPr>
        <p:spPr>
          <a:xfrm>
            <a:off x="502920" y="4130549"/>
            <a:ext cx="11183112" cy="2297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speech.</a:t>
            </a:r>
            <a:endParaRPr lang="en-US" altLang="zh-CN" sz="2400" dirty="0"/>
          </a:p>
        </p:txBody>
      </p:sp>
      <p:sp>
        <p:nvSpPr>
          <p:cNvPr id="10" name="QB_5_AN.63_1#047e1d669.blank?vcp=1&amp;pid=88af63ca4&amp;color=0,0,0&amp;vpa=32&amp;vtp=1&amp;bbb=1"/>
          <p:cNvSpPr/>
          <p:nvPr/>
        </p:nvSpPr>
        <p:spPr>
          <a:xfrm>
            <a:off x="8069738" y="4097846"/>
            <a:ext cx="7461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2" name="QB_5_AN.65_1#047e1d669.blank?vcp=1&amp;pid=88af63ca4&amp;color=0,0,0&amp;vpa=33&amp;vtp=1&amp;bbb=1"/>
          <p:cNvSpPr/>
          <p:nvPr/>
        </p:nvSpPr>
        <p:spPr>
          <a:xfrm>
            <a:off x="3383439" y="5037646"/>
            <a:ext cx="2282063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where/in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endParaRPr lang="en-US" altLang="zh-CN" sz="2400" dirty="0"/>
          </a:p>
        </p:txBody>
      </p:sp>
      <p:sp>
        <p:nvSpPr>
          <p:cNvPr id="14" name="QB_5_AN.67_1#047e1d669.blank?vcp=1&amp;pid=88af63ca4&amp;color=0,0,0&amp;vpa=34&amp;vtp=1&amp;bbb=1"/>
          <p:cNvSpPr/>
          <p:nvPr/>
        </p:nvSpPr>
        <p:spPr>
          <a:xfrm>
            <a:off x="4171664" y="5507547"/>
            <a:ext cx="2255838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when/on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70d2751?vcp=1&amp;pid=d849494c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C_5_BD#891884485?sp=1&amp;vcp=1&amp;pid=c870d2751&amp;color=0,0,0&amp;vtp=1&amp;bbb=1"/>
          <p:cNvSpPr/>
          <p:nvPr/>
        </p:nvSpPr>
        <p:spPr>
          <a:xfrm>
            <a:off x="502920" y="1381046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Ⅰ.盲填</a:t>
            </a:r>
            <a:endParaRPr lang="en-US" altLang="zh-CN" sz="2600" dirty="0"/>
          </a:p>
        </p:txBody>
      </p:sp>
      <p:sp>
        <p:nvSpPr>
          <p:cNvPr id="4" name="QB_6_BD.68_1#b01a62089?vcp=1&amp;pid=891884485&amp;color=0,0,0&amp;vtp=1&amp;bbb=1&amp;hb=1"/>
          <p:cNvSpPr/>
          <p:nvPr/>
        </p:nvSpPr>
        <p:spPr>
          <a:xfrm>
            <a:off x="502920" y="1778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seats.</a:t>
            </a:r>
            <a:endParaRPr lang="en-US" altLang="zh-CN" sz="2400" dirty="0"/>
          </a:p>
        </p:txBody>
      </p:sp>
      <p:sp>
        <p:nvSpPr>
          <p:cNvPr id="5" name="QB_6_AN.69_1#b01a62089.blank?vcp=1&amp;pid=891884485&amp;color=0,0,0&amp;vpa=35&amp;vtp=1&amp;bbb=1"/>
          <p:cNvSpPr/>
          <p:nvPr/>
        </p:nvSpPr>
        <p:spPr>
          <a:xfrm>
            <a:off x="6985477" y="1750060"/>
            <a:ext cx="214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unless/until/till</a:t>
            </a:r>
            <a:endParaRPr lang="en-US" altLang="zh-CN" sz="2400" dirty="0"/>
          </a:p>
        </p:txBody>
      </p:sp>
      <p:sp>
        <p:nvSpPr>
          <p:cNvPr id="6" name="QB_6_BD.70_1#51b175f8b?sp=1&amp;vcp=1&amp;pid=891884485&amp;color=0,0,0&amp;vtp=1&amp;bbb=1"/>
          <p:cNvSpPr/>
          <p:nvPr/>
        </p:nvSpPr>
        <p:spPr>
          <a:xfrm>
            <a:off x="502920" y="28807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Jill?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cutting.</a:t>
            </a:r>
            <a:endParaRPr lang="en-US" altLang="zh-CN" sz="2400" dirty="0"/>
          </a:p>
        </p:txBody>
      </p:sp>
      <p:sp>
        <p:nvSpPr>
          <p:cNvPr id="7" name="QB_6_AN.71_1#51b175f8b.blank?vcp=1&amp;pid=891884485&amp;color=0,0,0&amp;vpa=36&amp;vtp=1&amp;bbb=1"/>
          <p:cNvSpPr/>
          <p:nvPr/>
        </p:nvSpPr>
        <p:spPr>
          <a:xfrm>
            <a:off x="3496151" y="2852801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8" name="QB_6_BD.72_1#7b6b1825d?vcp=1&amp;pid=891884485&amp;color=0,0,0&amp;vtp=1&amp;bbb=1"/>
          <p:cNvSpPr/>
          <p:nvPr/>
        </p:nvSpPr>
        <p:spPr>
          <a:xfrm>
            <a:off x="502920" y="39843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picnic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rain.</a:t>
            </a:r>
            <a:endParaRPr lang="en-US" altLang="zh-CN" sz="2400" dirty="0"/>
          </a:p>
        </p:txBody>
      </p:sp>
      <p:sp>
        <p:nvSpPr>
          <p:cNvPr id="9" name="QB_6_AN.73_1#7b6b1825d.blank?vcp=1&amp;pid=891884485&amp;color=0,0,0&amp;vpa=37&amp;vtp=1&amp;bbb=1"/>
          <p:cNvSpPr/>
          <p:nvPr/>
        </p:nvSpPr>
        <p:spPr>
          <a:xfrm>
            <a:off x="5321776" y="3956431"/>
            <a:ext cx="1068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and/so</a:t>
            </a:r>
            <a:endParaRPr lang="en-US" altLang="zh-CN" sz="2400" dirty="0"/>
          </a:p>
        </p:txBody>
      </p:sp>
      <p:sp>
        <p:nvSpPr>
          <p:cNvPr id="11" name="QB_6_AN.75_1#7b6b1825d.blank?vcp=1&amp;pid=891884485&amp;color=0,0,0&amp;vpa=38&amp;vtp=1&amp;bbb=1"/>
          <p:cNvSpPr/>
          <p:nvPr/>
        </p:nvSpPr>
        <p:spPr>
          <a:xfrm>
            <a:off x="6824568" y="4493641"/>
            <a:ext cx="1017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455fa9767?lid=9a841114c&amp;cid=9a841114c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455fa9767?lid=32263dc9c&amp;cid=32263dc9c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455fa9767?lid=c432533c8&amp;cid=c432533c8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6_1#6e7df5fd3?vcp=1&amp;pid=891884485&amp;color=0,0,0&amp;vtp=1&amp;bt=1&amp;bbb=1&amp;hb=1"/>
          <p:cNvSpPr/>
          <p:nvPr/>
        </p:nvSpPr>
        <p:spPr>
          <a:xfrm>
            <a:off x="502920" y="17826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memories.</a:t>
            </a:r>
            <a:endParaRPr lang="en-US" altLang="zh-CN" sz="2400" dirty="0"/>
          </a:p>
        </p:txBody>
      </p:sp>
      <p:sp>
        <p:nvSpPr>
          <p:cNvPr id="3" name="QB_6_AN.77_1#6e7df5fd3.blank?vcp=1&amp;pid=891884485&amp;color=0,0,0&amp;vpa=39&amp;vtp=1&amp;bbb=1"/>
          <p:cNvSpPr/>
          <p:nvPr/>
        </p:nvSpPr>
        <p:spPr>
          <a:xfrm>
            <a:off x="4226401" y="1754730"/>
            <a:ext cx="2282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where/in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endParaRPr lang="en-US" altLang="zh-CN" sz="2400" dirty="0"/>
          </a:p>
        </p:txBody>
      </p:sp>
      <p:sp>
        <p:nvSpPr>
          <p:cNvPr id="5" name="QB_6_AN.79_1#6e7df5fd3.blank?vcp=1&amp;pid=891884485&amp;color=0,0,0&amp;vpa=40&amp;vtp=1&amp;bbb=1"/>
          <p:cNvSpPr/>
          <p:nvPr/>
        </p:nvSpPr>
        <p:spPr>
          <a:xfrm>
            <a:off x="6864065" y="287233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6" name="QB_6_BD.80_1#cb5f45533?sp=1&amp;vcp=1&amp;pid=891884485&amp;color=0,0,0&amp;vtp=1&amp;bbb=1"/>
          <p:cNvSpPr/>
          <p:nvPr/>
        </p:nvSpPr>
        <p:spPr>
          <a:xfrm>
            <a:off x="502920" y="398446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</p:txBody>
      </p:sp>
      <p:sp>
        <p:nvSpPr>
          <p:cNvPr id="7" name="QB_6_AN.81_1#cb5f45533.blank?vcp=1&amp;pid=891884485&amp;color=0,0,0&amp;vpa=41&amp;vtp=1&amp;bbb=1"/>
          <p:cNvSpPr/>
          <p:nvPr/>
        </p:nvSpPr>
        <p:spPr>
          <a:xfrm>
            <a:off x="7218521" y="4493739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8" name="QB_6_BD.82_1#bfcf067ab?vcp=1&amp;pid=891884485&amp;color=0,0,0&amp;vtp=1&amp;bbb=1"/>
          <p:cNvSpPr/>
          <p:nvPr/>
        </p:nvSpPr>
        <p:spPr>
          <a:xfrm>
            <a:off x="502920" y="508143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ill.</a:t>
            </a:r>
            <a:endParaRPr lang="en-US" altLang="zh-CN" sz="2400" dirty="0"/>
          </a:p>
        </p:txBody>
      </p:sp>
      <p:sp>
        <p:nvSpPr>
          <p:cNvPr id="9" name="QB_6_AN.83_1#bfcf067ab.blank?vcp=1&amp;pid=891884485&amp;color=0,0,0&amp;vpa=42&amp;vtp=1&amp;bbb=1"/>
          <p:cNvSpPr/>
          <p:nvPr/>
        </p:nvSpPr>
        <p:spPr>
          <a:xfrm>
            <a:off x="2486502" y="5019201"/>
            <a:ext cx="2170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why/for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ed92e3fe?sp=1&amp;vcp=1&amp;pid=c870d275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Ⅱ.完成句子</a:t>
            </a:r>
            <a:endParaRPr lang="en-US" altLang="zh-CN" sz="2600" dirty="0"/>
          </a:p>
        </p:txBody>
      </p:sp>
      <p:sp>
        <p:nvSpPr>
          <p:cNvPr id="3" name="QB_6_BD.84_1#abfa8eb76?sp=1&amp;vcp=1&amp;pid=bed92e3fe&amp;color=0,0,0&amp;vtp=1&amp;bbb=1"/>
          <p:cNvSpPr/>
          <p:nvPr/>
        </p:nvSpPr>
        <p:spPr>
          <a:xfrm>
            <a:off x="502920" y="12954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我们应该使用一些对环境友好的产品。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dirty="0"/>
          </a:p>
        </p:txBody>
      </p:sp>
      <p:sp>
        <p:nvSpPr>
          <p:cNvPr id="4" name="QB_6_AN.85_1#abfa8eb76.blank?vcp=1&amp;pid=bed92e3fe&amp;color=0,0,0&amp;vpa=43&amp;vtp=1&amp;bbb=1"/>
          <p:cNvSpPr/>
          <p:nvPr/>
        </p:nvSpPr>
        <p:spPr>
          <a:xfrm>
            <a:off x="4578254" y="1804670"/>
            <a:ext cx="1609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which/that</a:t>
            </a:r>
            <a:endParaRPr lang="en-US" altLang="zh-CN" sz="2400" dirty="0"/>
          </a:p>
        </p:txBody>
      </p:sp>
      <p:sp>
        <p:nvSpPr>
          <p:cNvPr id="5" name="QB_6_AN.86_1#abfa8eb76.blank?vcp=1&amp;pid=bed92e3fe&amp;color=0,0,0&amp;vpa=44&amp;vtp=1&amp;bbb=1"/>
          <p:cNvSpPr/>
          <p:nvPr/>
        </p:nvSpPr>
        <p:spPr>
          <a:xfrm>
            <a:off x="6356254" y="1804670"/>
            <a:ext cx="637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endParaRPr lang="en-US" altLang="zh-CN" sz="2400" dirty="0"/>
          </a:p>
        </p:txBody>
      </p:sp>
      <p:sp>
        <p:nvSpPr>
          <p:cNvPr id="6" name="QB_6_BD.87_1#9a02381bd?sp=1&amp;vcp=1&amp;pid=bed92e3fe&amp;color=0,0,0&amp;vtp=1&amp;bbb=1"/>
          <p:cNvSpPr/>
          <p:nvPr/>
        </p:nvSpPr>
        <p:spPr>
          <a:xfrm>
            <a:off x="502920" y="23981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它如此小巧，我们可以把它放在口袋里携带。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pocket.</a:t>
            </a:r>
            <a:endParaRPr lang="en-US" altLang="zh-CN" sz="2400" dirty="0"/>
          </a:p>
        </p:txBody>
      </p:sp>
      <p:sp>
        <p:nvSpPr>
          <p:cNvPr id="7" name="QB_6_AN.88_1#9a02381bd.blank?vcp=1&amp;pid=bed92e3fe&amp;color=0,0,0&amp;vpa=45&amp;vtp=1&amp;bbb=1"/>
          <p:cNvSpPr/>
          <p:nvPr/>
        </p:nvSpPr>
        <p:spPr>
          <a:xfrm>
            <a:off x="1226026" y="2907411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endParaRPr lang="en-US" altLang="zh-CN" sz="2400" dirty="0"/>
          </a:p>
        </p:txBody>
      </p:sp>
      <p:sp>
        <p:nvSpPr>
          <p:cNvPr id="8" name="QB_6_AN.89_1#9a02381bd.blank?vcp=1&amp;pid=bed92e3fe&amp;color=0,0,0&amp;vpa=46&amp;vtp=1&amp;bbb=1"/>
          <p:cNvSpPr/>
          <p:nvPr/>
        </p:nvSpPr>
        <p:spPr>
          <a:xfrm>
            <a:off x="2748439" y="290741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9" name="QB_6_BD.90_1#3fa047b09?sp=1&amp;vcp=1&amp;pid=bed92e3fe&amp;color=0,0,0&amp;vtp=1&amp;bbb=1&amp;hb=1"/>
          <p:cNvSpPr/>
          <p:nvPr/>
        </p:nvSpPr>
        <p:spPr>
          <a:xfrm>
            <a:off x="502920" y="35017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尽管那是她第一次吃中餐，但她立刻就喜欢上了它。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10" name="QB_6_AN.91_1#3fa047b09.blank?vcp=1&amp;pid=bed92e3fe&amp;color=0,0,0&amp;vpa=47&amp;vtp=1&amp;bbb=1"/>
          <p:cNvSpPr/>
          <p:nvPr/>
        </p:nvSpPr>
        <p:spPr>
          <a:xfrm>
            <a:off x="6948963" y="4019931"/>
            <a:ext cx="2373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although/though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1ed6dfd60?sp=1&amp;vcp=1&amp;pid=bed92e3fe&amp;color=0,0,0&amp;vtp=1&amp;bt=1&amp;bbb=1"/>
          <p:cNvSpPr/>
          <p:nvPr/>
        </p:nvSpPr>
        <p:spPr>
          <a:xfrm>
            <a:off x="502920" y="258400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让他知道他的朋友是否会来参加晚会。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endParaRPr lang="en-US" altLang="zh-CN" sz="2400" dirty="0"/>
          </a:p>
        </p:txBody>
      </p:sp>
      <p:sp>
        <p:nvSpPr>
          <p:cNvPr id="3" name="QB_6_AN.93_1#1ed6dfd60.blank?vcp=1&amp;pid=bed92e3fe&amp;color=0,0,0&amp;vpa=48&amp;vtp=1&amp;bbb=1"/>
          <p:cNvSpPr/>
          <p:nvPr/>
        </p:nvSpPr>
        <p:spPr>
          <a:xfrm>
            <a:off x="1651477" y="3093279"/>
            <a:ext cx="933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endParaRPr lang="en-US" altLang="zh-CN" sz="2400" dirty="0"/>
          </a:p>
        </p:txBody>
      </p:sp>
      <p:sp>
        <p:nvSpPr>
          <p:cNvPr id="4" name="QB_6_AN.94_1#1ed6dfd60.blank?vcp=1&amp;pid=bed92e3fe&amp;color=0,0,0&amp;vpa=49&amp;vtp=1&amp;bbb=1"/>
          <p:cNvSpPr/>
          <p:nvPr/>
        </p:nvSpPr>
        <p:spPr>
          <a:xfrm>
            <a:off x="2705577" y="3093279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whether/if</a:t>
            </a:r>
            <a:endParaRPr lang="en-US" altLang="zh-CN" sz="2400" dirty="0"/>
          </a:p>
        </p:txBody>
      </p:sp>
      <p:sp>
        <p:nvSpPr>
          <p:cNvPr id="5" name="QB_6_BD.95_1#4c0bc4234?sp=1&amp;vcp=1&amp;pid=bed92e3fe&amp;color=0,0,0&amp;vtp=1&amp;bbb=1"/>
          <p:cNvSpPr/>
          <p:nvPr/>
        </p:nvSpPr>
        <p:spPr>
          <a:xfrm>
            <a:off x="502920" y="368065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那便是我喜欢看书而且在班上学习更加努力的原因。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</p:txBody>
      </p:sp>
      <p:sp>
        <p:nvSpPr>
          <p:cNvPr id="6" name="QB_6_AN.96_1#4c0bc4234.blank?vcp=1&amp;pid=bed92e3fe&amp;color=0,0,0&amp;vpa=50&amp;vtp=1&amp;bbb=1"/>
          <p:cNvSpPr/>
          <p:nvPr/>
        </p:nvSpPr>
        <p:spPr>
          <a:xfrm>
            <a:off x="481488" y="4189923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endParaRPr lang="en-US" altLang="zh-CN" sz="2400" dirty="0"/>
          </a:p>
        </p:txBody>
      </p:sp>
      <p:sp>
        <p:nvSpPr>
          <p:cNvPr id="7" name="QB_6_AN.97_1#4c0bc4234.blank?vcp=1&amp;pid=bed92e3fe&amp;color=0,0,0&amp;vpa=51&amp;vtp=1&amp;bbb=1"/>
          <p:cNvSpPr/>
          <p:nvPr/>
        </p:nvSpPr>
        <p:spPr>
          <a:xfrm>
            <a:off x="1687989" y="4177223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4538c24c?sp=1&amp;vcp=1&amp;pid=c870d275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Ⅲ.同义句转换</a:t>
            </a:r>
            <a:endParaRPr lang="en-US" altLang="zh-CN" sz="2600" dirty="0"/>
          </a:p>
        </p:txBody>
      </p:sp>
      <p:sp>
        <p:nvSpPr>
          <p:cNvPr id="3" name="QB_6_BD.98_1#fa67a7543?sp=1&amp;vcp=1&amp;pid=04538c24c&amp;color=0,0,0&amp;vtp=1&amp;bbb=1"/>
          <p:cNvSpPr/>
          <p:nvPr/>
        </p:nvSpPr>
        <p:spPr>
          <a:xfrm>
            <a:off x="502920" y="1295400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（保持句意基本不变）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4" name="QB_6_AN.99_1#fa67a7543.blank?vcp=1&amp;pid=04538c24c&amp;color=0,0,0&amp;vpa=52&amp;vtp=1&amp;bbb=1"/>
          <p:cNvSpPr/>
          <p:nvPr/>
        </p:nvSpPr>
        <p:spPr>
          <a:xfrm>
            <a:off x="2900839" y="1772158"/>
            <a:ext cx="4921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endParaRPr lang="en-US" altLang="zh-CN" sz="2400" dirty="0"/>
          </a:p>
        </p:txBody>
      </p:sp>
      <p:sp>
        <p:nvSpPr>
          <p:cNvPr id="5" name="QB_6_AN.100_1#fa67a7543.blank?vcp=1&amp;pid=04538c24c&amp;color=0,0,0&amp;vpa=53&amp;vtp=1&amp;bbb=1"/>
          <p:cNvSpPr/>
          <p:nvPr/>
        </p:nvSpPr>
        <p:spPr>
          <a:xfrm>
            <a:off x="3612039" y="1772158"/>
            <a:ext cx="7461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6" name="QB_6_BD.101_1#5b803df19?sp=1&amp;vcp=1&amp;pid=04538c24c&amp;color=0,0,0&amp;vtp=1&amp;bbb=1&amp;hb=1"/>
          <p:cNvSpPr/>
          <p:nvPr/>
        </p:nvSpPr>
        <p:spPr>
          <a:xfrm>
            <a:off x="502920" y="2326767"/>
            <a:ext cx="11183112" cy="149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保持句意基本不变）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lang="en-US" altLang="zh-CN" sz="2400" dirty="0"/>
          </a:p>
        </p:txBody>
      </p:sp>
      <p:sp>
        <p:nvSpPr>
          <p:cNvPr id="7" name="QB_6_AN.102_1#5b803df19.blank?vcp=1&amp;pid=04538c24c&amp;color=0,0,0&amp;vpa=54&amp;vtp=1&amp;bbb=1"/>
          <p:cNvSpPr/>
          <p:nvPr/>
        </p:nvSpPr>
        <p:spPr>
          <a:xfrm>
            <a:off x="1057179" y="3324225"/>
            <a:ext cx="10001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endParaRPr lang="en-US" altLang="zh-CN" sz="2400" dirty="0"/>
          </a:p>
        </p:txBody>
      </p:sp>
      <p:sp>
        <p:nvSpPr>
          <p:cNvPr id="8" name="QB_6_AN.103_1#5b803df19.blank?vcp=1&amp;pid=04538c24c&amp;color=0,0,0&amp;vpa=55&amp;vtp=1&amp;bbb=1"/>
          <p:cNvSpPr/>
          <p:nvPr/>
        </p:nvSpPr>
        <p:spPr>
          <a:xfrm>
            <a:off x="4959254" y="3324225"/>
            <a:ext cx="126841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until/till</a:t>
            </a:r>
            <a:endParaRPr lang="en-US" altLang="zh-CN" sz="2400" dirty="0"/>
          </a:p>
        </p:txBody>
      </p:sp>
      <p:sp>
        <p:nvSpPr>
          <p:cNvPr id="9" name="QB_6_BD.104_1#fdf0b8480?sp=1&amp;vcp=1&amp;pid=04538c24c&amp;color=0,0,0&amp;vtp=1&amp;bbb=1"/>
          <p:cNvSpPr/>
          <p:nvPr/>
        </p:nvSpPr>
        <p:spPr>
          <a:xfrm>
            <a:off x="502920" y="38761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（改为同义句）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museum?</a:t>
            </a:r>
            <a:endParaRPr lang="en-US" altLang="zh-CN" sz="2400" dirty="0"/>
          </a:p>
        </p:txBody>
      </p:sp>
      <p:sp>
        <p:nvSpPr>
          <p:cNvPr id="10" name="QB_6_AN.105_1#fdf0b8480.blank?vcp=1&amp;pid=04538c24c&amp;color=0,0,0&amp;vpa=56&amp;vtp=1&amp;bbb=1"/>
          <p:cNvSpPr/>
          <p:nvPr/>
        </p:nvSpPr>
        <p:spPr>
          <a:xfrm>
            <a:off x="3951764" y="4352925"/>
            <a:ext cx="7635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11" name="QB_6_AN.106_1#fdf0b8480.blank?vcp=1&amp;pid=04538c24c&amp;color=0,0,0&amp;vpa=57&amp;vtp=1&amp;bbb=1"/>
          <p:cNvSpPr/>
          <p:nvPr/>
        </p:nvSpPr>
        <p:spPr>
          <a:xfrm>
            <a:off x="4866164" y="4352925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2" name="QB_6_BD.107_1#efafbe403?sp=1&amp;vcp=1&amp;pid=04538c24c&amp;color=0,0,0&amp;vtp=1&amp;bbb=1&amp;hb=1"/>
          <p:cNvSpPr/>
          <p:nvPr/>
        </p:nvSpPr>
        <p:spPr>
          <a:xfrm>
            <a:off x="502920" y="4916678"/>
            <a:ext cx="11183112" cy="149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.（保持句意基本不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endParaRPr lang="en-US" altLang="zh-CN" sz="2400" dirty="0"/>
          </a:p>
        </p:txBody>
      </p:sp>
      <p:sp>
        <p:nvSpPr>
          <p:cNvPr id="13" name="QB_6_AN.108_1#efafbe403.blank?vcp=1&amp;pid=04538c24c&amp;color=0,0,0&amp;vpa=58&amp;vtp=1&amp;bbb=1"/>
          <p:cNvSpPr/>
          <p:nvPr/>
        </p:nvSpPr>
        <p:spPr>
          <a:xfrm>
            <a:off x="4867179" y="5914136"/>
            <a:ext cx="10175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</a:t>
            </a:r>
            <a:endParaRPr lang="en-US" altLang="zh-CN" sz="2400" dirty="0"/>
          </a:p>
        </p:txBody>
      </p:sp>
      <p:sp>
        <p:nvSpPr>
          <p:cNvPr id="14" name="QB_6_AN.109_1#efafbe403.blank?vcp=1&amp;pid=04538c24c&amp;color=0,0,0&amp;vpa=59&amp;vtp=1&amp;bbb=1"/>
          <p:cNvSpPr/>
          <p:nvPr/>
        </p:nvSpPr>
        <p:spPr>
          <a:xfrm>
            <a:off x="6607080" y="5901436"/>
            <a:ext cx="114541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  <p:bldP spid="13" grpId="0" animBg="1" build="p"/>
      <p:bldP spid="1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0_1#c432533c8?vcp=1&amp;pid=c8c7a3c3d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</p:txBody>
      </p:sp>
      <p:pic>
        <p:nvPicPr>
          <p:cNvPr id="3" name="QM_4_BD.110_2#c432533c8?vcp=1&amp;pid=c8c7a3c3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1536" y="1504774"/>
            <a:ext cx="132588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4_BD.110_3#c432533c8?sp=1&amp;vcp=1&amp;pid=c8c7a3c3d&amp;color=0,0,0&amp;vtp=1&amp;bbb=1&amp;hb=1"/>
          <p:cNvSpPr/>
          <p:nvPr/>
        </p:nvSpPr>
        <p:spPr>
          <a:xfrm>
            <a:off x="502920" y="310497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[2024东阳二模]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replaced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微小的）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skin.</a:t>
            </a:r>
            <a:endParaRPr lang="en-US" altLang="zh-CN" sz="2400" dirty="0"/>
          </a:p>
        </p:txBody>
      </p:sp>
      <p:sp>
        <p:nvSpPr>
          <p:cNvPr id="5" name="QM_4_BD.110_4#c432533c8?sp=1&amp;vcp=1&amp;pid=c8c7a3c3d&amp;color=0,0,0&amp;vtp=1&amp;bbb=1&amp;hb=1"/>
          <p:cNvSpPr/>
          <p:nvPr/>
        </p:nvSpPr>
        <p:spPr>
          <a:xfrm>
            <a:off x="502920" y="53011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15%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meters.</a:t>
            </a:r>
            <a:endParaRPr lang="en-US" altLang="zh-CN" sz="2400" dirty="0"/>
          </a:p>
        </p:txBody>
      </p:sp>
      <p:sp>
        <p:nvSpPr>
          <p:cNvPr id="6" name="QB_5_AN.113_1#5f75cc23c.blank?vcp=1&amp;pid=c432533c8&amp;color=0,0,0&amp;vpa=60&amp;vtp=1&amp;bbb=1"/>
          <p:cNvSpPr/>
          <p:nvPr/>
        </p:nvSpPr>
        <p:spPr>
          <a:xfrm>
            <a:off x="9341008" y="3657475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endParaRPr lang="en-US" altLang="zh-CN" sz="2400" dirty="0"/>
          </a:p>
        </p:txBody>
      </p:sp>
      <p:sp>
        <p:nvSpPr>
          <p:cNvPr id="7" name="QB_5_AN.115_1#5f75cc23c.blank?vcp=1&amp;pid=c432533c8&amp;color=0,0,0&amp;vpa=61&amp;vtp=1&amp;bbb=1"/>
          <p:cNvSpPr/>
          <p:nvPr/>
        </p:nvSpPr>
        <p:spPr>
          <a:xfrm>
            <a:off x="819626" y="5855845"/>
            <a:ext cx="637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0_5#c432533c8?sp=1&amp;vcp=1&amp;pid=c8c7a3c3d&amp;color=0,0,0&amp;vtp=1&amp;bbb=1&amp;hb=1"/>
          <p:cNvSpPr/>
          <p:nvPr/>
        </p:nvSpPr>
        <p:spPr>
          <a:xfrm>
            <a:off x="502920" y="909235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replacing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（自身）.As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3" name="QM_4_BD.110_6#c432533c8?sp=1&amp;vcp=1&amp;pid=c8c7a3c3d&amp;color=0,0,0&amp;vtp=1&amp;bbb=1&amp;hb=1"/>
          <p:cNvSpPr/>
          <p:nvPr/>
        </p:nvSpPr>
        <p:spPr>
          <a:xfrm>
            <a:off x="502920" y="31158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（保护）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（控制）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heat.</a:t>
            </a:r>
            <a:endParaRPr lang="en-US" altLang="zh-CN" sz="2400" dirty="0"/>
          </a:p>
        </p:txBody>
      </p:sp>
      <p:sp>
        <p:nvSpPr>
          <p:cNvPr id="4" name="QM_4_BD.110_7#c432533c8?sp=1&amp;vcp=1&amp;pid=c8c7a3c3d&amp;color=0,0,0&amp;vtp=1&amp;bbb=1&amp;hb=1"/>
          <p:cNvSpPr/>
          <p:nvPr/>
        </p:nvSpPr>
        <p:spPr>
          <a:xfrm>
            <a:off x="502920" y="4770845"/>
            <a:ext cx="111831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“protector”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7.a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“feeler”.It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8.w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7" name="QB_5_AN.117_1#5f75cc23c.blank?vcp=1&amp;pid=c432533c8&amp;color=0,0,0&amp;vpa=62&amp;vtp=1&amp;bbb=1"/>
          <p:cNvSpPr/>
          <p:nvPr/>
        </p:nvSpPr>
        <p:spPr>
          <a:xfrm>
            <a:off x="5271293" y="909195"/>
            <a:ext cx="846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</a:t>
            </a:r>
            <a:endParaRPr lang="en-US" altLang="zh-CN" sz="2400" dirty="0"/>
          </a:p>
        </p:txBody>
      </p:sp>
      <p:sp>
        <p:nvSpPr>
          <p:cNvPr id="9" name="QB_5_AN.119_1#5f75cc23c.blank?vcp=1&amp;pid=c432533c8&amp;color=0,0,0&amp;vpa=63&amp;vtp=1&amp;bbb=1"/>
          <p:cNvSpPr/>
          <p:nvPr/>
        </p:nvSpPr>
        <p:spPr>
          <a:xfrm>
            <a:off x="984726" y="1989330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ade</a:t>
            </a:r>
            <a:endParaRPr lang="en-US" altLang="zh-CN" sz="2400" dirty="0"/>
          </a:p>
        </p:txBody>
      </p:sp>
      <p:sp>
        <p:nvSpPr>
          <p:cNvPr id="11" name="QB_5_AN.121_1#5f75cc23c.blank?vcp=1&amp;pid=c432533c8&amp;color=0,0,0&amp;vpa=64&amp;vtp=1&amp;bbb=1"/>
          <p:cNvSpPr/>
          <p:nvPr/>
        </p:nvSpPr>
        <p:spPr>
          <a:xfrm>
            <a:off x="2774473" y="3115820"/>
            <a:ext cx="12644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protects</a:t>
            </a:r>
            <a:endParaRPr lang="en-US" altLang="zh-CN" sz="2400" dirty="0"/>
          </a:p>
        </p:txBody>
      </p:sp>
      <p:sp>
        <p:nvSpPr>
          <p:cNvPr id="13" name="QB_5_AN.123_1#5f75cc23c.blank?vcp=1&amp;pid=c432533c8&amp;color=0,0,0&amp;vpa=65&amp;vtp=1&amp;bbb=1"/>
          <p:cNvSpPr/>
          <p:nvPr/>
        </p:nvSpPr>
        <p:spPr>
          <a:xfrm>
            <a:off x="735488" y="4221356"/>
            <a:ext cx="1145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endParaRPr lang="en-US" altLang="zh-CN" sz="2400" dirty="0"/>
          </a:p>
        </p:txBody>
      </p:sp>
      <p:sp>
        <p:nvSpPr>
          <p:cNvPr id="15" name="QB_5_AN.125_1#5f75cc23c.blank?vcp=1&amp;pid=c432533c8&amp;color=0,0,0&amp;vpa=66&amp;vtp=1&amp;bbb=1"/>
          <p:cNvSpPr/>
          <p:nvPr/>
        </p:nvSpPr>
        <p:spPr>
          <a:xfrm>
            <a:off x="6935311" y="4780155"/>
            <a:ext cx="576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lso</a:t>
            </a:r>
            <a:endParaRPr lang="en-US" altLang="zh-CN" sz="2400" dirty="0"/>
          </a:p>
        </p:txBody>
      </p:sp>
      <p:sp>
        <p:nvSpPr>
          <p:cNvPr id="17" name="QB_5_AN.127_1#5f75cc23c.blank?vcp=1&amp;pid=c432533c8&amp;color=0,0,0&amp;vpa=67&amp;vtp=1&amp;bbb=1"/>
          <p:cNvSpPr/>
          <p:nvPr/>
        </p:nvSpPr>
        <p:spPr>
          <a:xfrm>
            <a:off x="5008721" y="5968240"/>
            <a:ext cx="644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0_7#c432533c8?sp=1&amp;vcp=1&amp;pid=c8c7a3c3d&amp;color=0,0,0&amp;vtp=1&amp;bbb=1&amp;hb=1"/>
          <p:cNvSpPr/>
          <p:nvPr/>
        </p:nvSpPr>
        <p:spPr>
          <a:xfrm>
            <a:off x="502920" y="232436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肌肉）.But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（突然的）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10.r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body?</a:t>
            </a:r>
            <a:endParaRPr lang="en-US" altLang="zh-CN" sz="2400" dirty="0"/>
          </a:p>
        </p:txBody>
      </p:sp>
      <p:sp>
        <p:nvSpPr>
          <p:cNvPr id="3" name="QM_4_EX.111_1#c432533c8?vcp=1&amp;pid=c8c7a3c3d&amp;color=0,0,0&amp;vtp=1&amp;bbb=1"/>
          <p:cNvSpPr/>
          <p:nvPr/>
        </p:nvSpPr>
        <p:spPr>
          <a:xfrm>
            <a:off x="502920" y="451560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本文主要介绍了人类身体的最大部分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皮肤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9" name="QB_5_AN.129_1#5f75cc23c.blank?vcp=1&amp;pid=c432533c8&amp;color=0,0,0&amp;vpa=68&amp;vtp=1&amp;bbb=1"/>
          <p:cNvSpPr/>
          <p:nvPr/>
        </p:nvSpPr>
        <p:spPr>
          <a:xfrm>
            <a:off x="735488" y="2824355"/>
            <a:ext cx="11541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</a:t>
            </a:r>
            <a:endParaRPr lang="en-US" altLang="zh-CN" sz="2400" dirty="0"/>
          </a:p>
        </p:txBody>
      </p:sp>
      <p:sp>
        <p:nvSpPr>
          <p:cNvPr id="21" name="QB_5_AN.131_1#5f75cc23c.blank?vcp=1&amp;pid=c432533c8&amp;color=0,0,0&amp;vpa=69&amp;vtp=1&amp;bbb=1"/>
          <p:cNvSpPr/>
          <p:nvPr/>
        </p:nvSpPr>
        <p:spPr>
          <a:xfrm>
            <a:off x="9130188" y="3428875"/>
            <a:ext cx="8286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eally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19" grpId="0" animBg="1" build="p"/>
      <p:bldP spid="21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2_1#1863cfb63?vcp=1&amp;pid=c8c7a3c3d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132_2#1863cfb63?vcp=1&amp;pid=c8c7a3c3d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救援犬</a:t>
            </a:r>
            <a:endParaRPr lang="en-US" altLang="zh-CN" sz="2400" dirty="0"/>
          </a:p>
        </p:txBody>
      </p:sp>
      <p:pic>
        <p:nvPicPr>
          <p:cNvPr id="4" name="QM_4_BD.132_2#1863cfb63?vcp=1&amp;pid=c8c7a3c3d&amp;color=0,0,0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1453402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32_3#1863cfb63?sp=1&amp;vcp=1&amp;pid=c8c7a3c3d&amp;color=0,0,0&amp;vtp=1&amp;bbb=1&amp;hb=1"/>
          <p:cNvSpPr/>
          <p:nvPr/>
        </p:nvSpPr>
        <p:spPr>
          <a:xfrm>
            <a:off x="502920" y="197505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[2024杭州上城区二模]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（救援）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（hero）.They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firefighters.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（danger）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situations.</a:t>
            </a:r>
            <a:endParaRPr lang="en-US" altLang="zh-CN" sz="2400" dirty="0"/>
          </a:p>
        </p:txBody>
      </p:sp>
      <p:sp>
        <p:nvSpPr>
          <p:cNvPr id="6" name="QM_4_BD.132_4#1863cfb63?sp=1&amp;vcp=1&amp;pid=c8c7a3c3d&amp;color=0,0,0&amp;vtp=1&amp;bbb=1&amp;hb=1"/>
          <p:cNvSpPr/>
          <p:nvPr/>
        </p:nvSpPr>
        <p:spPr>
          <a:xfrm>
            <a:off x="502920" y="4172155"/>
            <a:ext cx="111831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Trakr.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attacks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（begin）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QM_4_AN.133_1#1863cfb63.blank?vcp=1&amp;pid=c8c7a3c3d&amp;color=0,0,0&amp;vpa=70&amp;vtp=1&amp;bbb=1"/>
          <p:cNvSpPr/>
          <p:nvPr/>
        </p:nvSpPr>
        <p:spPr>
          <a:xfrm>
            <a:off x="7088473" y="2505915"/>
            <a:ext cx="10612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heroes</a:t>
            </a:r>
            <a:endParaRPr lang="en-US" altLang="zh-CN" sz="2400" dirty="0"/>
          </a:p>
        </p:txBody>
      </p:sp>
      <p:sp>
        <p:nvSpPr>
          <p:cNvPr id="9" name="QM_4_AN.134_1#1863cfb63.blank?vcp=1&amp;pid=c8c7a3c3d&amp;color=0,0,0&amp;vpa=71&amp;vtp=1&amp;bbb=1"/>
          <p:cNvSpPr/>
          <p:nvPr/>
        </p:nvSpPr>
        <p:spPr>
          <a:xfrm>
            <a:off x="3805714" y="3589225"/>
            <a:ext cx="1570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</a:t>
            </a:r>
            <a:endParaRPr lang="en-US" altLang="zh-CN" sz="2400" dirty="0"/>
          </a:p>
        </p:txBody>
      </p:sp>
      <p:sp>
        <p:nvSpPr>
          <p:cNvPr id="10" name="QM_4_AN.135_1#1863cfb63.blank?vcp=1&amp;pid=c8c7a3c3d&amp;color=0,0,0&amp;vpa=72&amp;vtp=1&amp;bbb=1"/>
          <p:cNvSpPr/>
          <p:nvPr/>
        </p:nvSpPr>
        <p:spPr>
          <a:xfrm>
            <a:off x="913288" y="4703015"/>
            <a:ext cx="2792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because/as/since/for</a:t>
            </a:r>
            <a:endParaRPr lang="en-US" altLang="zh-CN" sz="2400" dirty="0"/>
          </a:p>
        </p:txBody>
      </p:sp>
      <p:sp>
        <p:nvSpPr>
          <p:cNvPr id="11" name="QM_4_AN.136_1#1863cfb63.blank?vcp=1&amp;pid=c8c7a3c3d&amp;color=0,0,0&amp;vpa=73&amp;vtp=1&amp;bbb=1"/>
          <p:cNvSpPr/>
          <p:nvPr/>
        </p:nvSpPr>
        <p:spPr>
          <a:xfrm>
            <a:off x="5689314" y="5807915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2_4#1863cfb63?sp=1&amp;vcp=1&amp;pid=c8c7a3c3d&amp;color=0,0,0&amp;vtp=1&amp;bbb=1&amp;hb=1"/>
          <p:cNvSpPr/>
          <p:nvPr/>
        </p:nvSpPr>
        <p:spPr>
          <a:xfrm>
            <a:off x="502920" y="1494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outdoors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3" name="QM_4_BD.132_5#1863cfb63?sp=1&amp;vcp=1&amp;pid=c8c7a3c3d&amp;color=0,0,0&amp;vtp=1&amp;bbb=1&amp;hb=1"/>
          <p:cNvSpPr/>
          <p:nvPr/>
        </p:nvSpPr>
        <p:spPr>
          <a:xfrm>
            <a:off x="502920" y="3146610"/>
            <a:ext cx="11183112" cy="271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（use）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2016,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（NDSDF）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4_AN.137_1#1863cfb63.blank?vcp=1&amp;pid=c8c7a3c3d&amp;color=0,0,0&amp;vpa=74&amp;vtp=1&amp;bbb=1"/>
          <p:cNvSpPr/>
          <p:nvPr/>
        </p:nvSpPr>
        <p:spPr>
          <a:xfrm>
            <a:off x="10293827" y="2025659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5" name="QM_4_AN.138_1#1863cfb63.blank?vcp=1&amp;pid=c8c7a3c3d&amp;color=0,0,0&amp;vpa=75&amp;vtp=1&amp;bbb=1"/>
          <p:cNvSpPr/>
          <p:nvPr/>
        </p:nvSpPr>
        <p:spPr>
          <a:xfrm>
            <a:off x="3219926" y="3118670"/>
            <a:ext cx="138512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endParaRPr lang="en-US" altLang="zh-CN" sz="2400" dirty="0"/>
          </a:p>
        </p:txBody>
      </p:sp>
      <p:sp>
        <p:nvSpPr>
          <p:cNvPr id="6" name="QM_4_AN.139_1#1863cfb63.blank?vcp=1&amp;pid=c8c7a3c3d&amp;color=0,0,0&amp;vpa=76&amp;vtp=1"/>
          <p:cNvSpPr/>
          <p:nvPr/>
        </p:nvSpPr>
        <p:spPr>
          <a:xfrm>
            <a:off x="3616801" y="367747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M_4_AN.140_1#1863cfb63.blank?vcp=1&amp;pid=c8c7a3c3d&amp;color=0,0,0&amp;vpa=77&amp;vtp=1&amp;bbb=1"/>
          <p:cNvSpPr/>
          <p:nvPr/>
        </p:nvSpPr>
        <p:spPr>
          <a:xfrm>
            <a:off x="4593114" y="4795070"/>
            <a:ext cx="846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1_1#1863cfb63?sp=1&amp;vcp=1&amp;pid=c8c7a3c3d&amp;color=0,0,0&amp;mp=1&amp;vtp=1&amp;bt=1&amp;bbb=1&amp;hb=1"/>
          <p:cNvSpPr/>
          <p:nvPr/>
        </p:nvSpPr>
        <p:spPr>
          <a:xfrm>
            <a:off x="502920" y="2321912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（good）.Nowadays,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partners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situation.</a:t>
            </a:r>
            <a:endParaRPr lang="en-US" altLang="zh-CN" sz="2400" dirty="0"/>
          </a:p>
        </p:txBody>
      </p:sp>
      <p:sp>
        <p:nvSpPr>
          <p:cNvPr id="3" name="QM_4_AN.142_1#1863cfb63.blank?vcp=1&amp;pid=c8c7a3c3d&amp;color=0,0,0&amp;mp=1&amp;vpa=78&amp;vtp=1&amp;bbb=1"/>
          <p:cNvSpPr/>
          <p:nvPr/>
        </p:nvSpPr>
        <p:spPr>
          <a:xfrm>
            <a:off x="4404201" y="2852772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endParaRPr lang="en-US" altLang="zh-CN" sz="2400" dirty="0"/>
          </a:p>
        </p:txBody>
      </p:sp>
      <p:sp>
        <p:nvSpPr>
          <p:cNvPr id="4" name="QM_4_AN.143_1#1863cfb63.blank?vcp=1&amp;pid=c8c7a3c3d&amp;color=0,0,0&amp;mp=1&amp;vpa=79&amp;vtp=1&amp;bbb=1"/>
          <p:cNvSpPr/>
          <p:nvPr/>
        </p:nvSpPr>
        <p:spPr>
          <a:xfrm>
            <a:off x="7512527" y="3411572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5" name="QM_4_EX.144_1#1863cfb63?vcp=1&amp;pid=c8c7a3c3d&amp;color=0,0,0&amp;vtp=1&amp;bbb=1"/>
          <p:cNvSpPr/>
          <p:nvPr/>
        </p:nvSpPr>
        <p:spPr>
          <a:xfrm>
            <a:off x="502920" y="45180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本文主要介绍了救援犬发挥的重要作用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841114c?vcp=1&amp;pid=2c7af2071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并列句考频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9a841114c?vcp=1&amp;pid=2c7af2071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24399" y="996696"/>
            <a:ext cx="530352" cy="192024"/>
          </a:xfrm>
          <a:prstGeom prst="rect">
            <a:avLst/>
          </a:prstGeom>
        </p:spPr>
      </p:pic>
      <p:graphicFrame>
        <p:nvGraphicFramePr>
          <p:cNvPr id="7" name="P_5_BD#d0460d898?colgroup=6,15,13&amp;vcp=1&amp;pid=9a841114c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97386" cy="5007675"/>
        </p:xfrm>
        <a:graphic>
          <a:graphicData uri="http://schemas.openxmlformats.org/drawingml/2006/table">
            <a:tbl>
              <a:tblPr/>
              <a:tblGrid>
                <a:gridCol w="813330"/>
                <a:gridCol w="1423482"/>
                <a:gridCol w="4694484"/>
                <a:gridCol w="4057810"/>
                <a:gridCol w="208280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385253">
                <a:tc rowSpan="3"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并列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又”,表示并列关系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,常用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来连接作相同成分的单词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或者句子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,也可以表示顺承关系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helpful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.我们的数学老师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和蔼可亲而且乐于助人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852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用于“祈使句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and+陈述句”结构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.认真考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你会想出一个好主意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877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都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连接两个并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列主语时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谓语动词用复数形式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picnic.我的姐姐和哥哥都喜欢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去野餐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_5_BD#d0460d898?colgroup=6,15,13&amp;vcp=1&amp;pid=9a841114c&amp;color=0,0,0&amp;vtp=1&amp;bt=1&amp;bbb=1&amp;hb=1"/>
          <p:cNvGraphicFramePr>
            <a:graphicFrameLocks noGrp="1"/>
          </p:cNvGraphicFramePr>
          <p:nvPr/>
        </p:nvGraphicFramePr>
        <p:xfrm>
          <a:off x="502920" y="1808609"/>
          <a:ext cx="11197386" cy="4313809"/>
        </p:xfrm>
        <a:graphic>
          <a:graphicData uri="http://schemas.openxmlformats.org/drawingml/2006/table">
            <a:tbl>
              <a:tblPr/>
              <a:tblGrid>
                <a:gridCol w="813330"/>
                <a:gridCol w="1423482"/>
                <a:gridCol w="4694484"/>
                <a:gridCol w="4057810"/>
                <a:gridCol w="20828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921129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并列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notonly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意为“不但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个并列主语时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谓语动词要和离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它最近的主语在数上保持一致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即遵循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“就近原则”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Peking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Opera.汤姆和他的朋友们都喜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欢京剧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1129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意为“既不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个并列主语时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谓语动词遵循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近原则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Jim's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Jim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music.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吉姆和他的父母都不喜欢摇滚乐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P_5_BD#d0460d898?colgroup=6,15,13&amp;vcp=1&amp;pid=9a841114c&amp;color=0,0,0&amp;vtp=1&amp;bt=1&amp;bbb=1"/>
          <p:cNvSpPr txBox="1"/>
          <p:nvPr/>
        </p:nvSpPr>
        <p:spPr>
          <a:xfrm>
            <a:off x="11084753" y="119215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5_BD#d0460d898?colgroup=6,15,13&amp;vcp=1&amp;pid=9a841114c&amp;color=0,0,0&amp;vtp=1&amp;bt=1&amp;bbb=1&amp;hb=1"/>
          <p:cNvGraphicFramePr>
            <a:graphicFrameLocks noGrp="1"/>
          </p:cNvGraphicFramePr>
          <p:nvPr/>
        </p:nvGraphicFramePr>
        <p:xfrm>
          <a:off x="502920" y="1561277"/>
          <a:ext cx="11197386" cy="4808474"/>
        </p:xfrm>
        <a:graphic>
          <a:graphicData uri="http://schemas.openxmlformats.org/drawingml/2006/table">
            <a:tbl>
              <a:tblPr/>
              <a:tblGrid>
                <a:gridCol w="813330"/>
                <a:gridCol w="1423482"/>
                <a:gridCol w="4694484"/>
                <a:gridCol w="4057810"/>
                <a:gridCol w="20828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转折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意为“但是”,表示转折关系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,所连接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的成分意思相反或相对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其不可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though或although连用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sixty,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young.她六十岁了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是她看起来依然很年轻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选择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意为“或者”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表示选择其一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●Which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juice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cola?果汁或可乐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更喜欢哪个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5641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意为“否则”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用于“祈使句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陈述句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you.当心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否则车会撞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着你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P_5_BD#d0460d898?colgroup=6,15,13&amp;vcp=1&amp;pid=9a841114c&amp;color=0,0,0&amp;vtp=1&amp;bt=1&amp;bbb=1"/>
          <p:cNvSpPr txBox="1"/>
          <p:nvPr/>
        </p:nvSpPr>
        <p:spPr>
          <a:xfrm>
            <a:off x="11084753" y="94481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5_BD#d0460d898?colgroup=6,15,13&amp;vcp=1&amp;pid=9a841114c&amp;color=0,0,0&amp;vtp=1&amp;bt=1&amp;bbb=1&amp;hb=1"/>
          <p:cNvGraphicFramePr>
            <a:graphicFrameLocks noGrp="1"/>
          </p:cNvGraphicFramePr>
          <p:nvPr/>
        </p:nvGraphicFramePr>
        <p:xfrm>
          <a:off x="502920" y="1561277"/>
          <a:ext cx="11197386" cy="4808474"/>
        </p:xfrm>
        <a:graphic>
          <a:graphicData uri="http://schemas.openxmlformats.org/drawingml/2006/table">
            <a:tbl>
              <a:tblPr/>
              <a:tblGrid>
                <a:gridCol w="813330"/>
                <a:gridCol w="1423482"/>
                <a:gridCol w="4694484"/>
                <a:gridCol w="4057810"/>
                <a:gridCol w="20828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选择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意为“或者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或者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个并列主语时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谓语动词遵循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近原则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明天要么你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去那里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要么我去那里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因果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意为“所以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常用来连接两个有因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果关系的简单句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,不能与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.这条连衣裙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太小了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所以我没有买它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意为“因为”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表示原因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主要用来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进行补充说明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●Let's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coats,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.我们穿上外套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因为外面很冷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mpd="sng">
                      <a:solidFill>
                        <a:srgbClr val="000000"/>
                      </a:solidFill>
                      <a:prstDash val="solid"/>
                    </a:lnR>
                    <a:lnT w="9525" cmpd="sng">
                      <a:solidFill>
                        <a:srgbClr val="000000"/>
                      </a:solidFill>
                      <a:prstDash val="solid"/>
                    </a:lnT>
                    <a:lnB w="952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P_5_BD#d0460d898?colgroup=6,15,13&amp;vcp=1&amp;pid=9a841114c&amp;color=0,0,0&amp;vtp=1&amp;bt=1&amp;bbb=1"/>
          <p:cNvSpPr txBox="1"/>
          <p:nvPr/>
        </p:nvSpPr>
        <p:spPr>
          <a:xfrm>
            <a:off x="11084753" y="94481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17091</Words>
  <Application>WPS 演示</Application>
  <PresentationFormat>宽屏</PresentationFormat>
  <Paragraphs>1295</Paragraphs>
  <Slides>60</Slides>
  <Notes>57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76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Arial Unicode MS</vt:lpstr>
      <vt:lpstr>等线</vt:lpstr>
      <vt:lpstr>Calibri</vt:lpstr>
      <vt:lpstr>Cambria Math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2024-10-12T15:37:00Z</dcterms:created>
  <dcterms:modified xsi:type="dcterms:W3CDTF">2024-10-14T10:20:41Z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2E9B6332D55048828A72C23769D98573_12</vt:lpwstr>
  </property>
  <property fmtid="{D5CDD505-2E9C-101B-9397-08002B2CF9AE}" pid="3" name="KSOProductBuildVer">
    <vt:lpwstr>2052-12.1.0.18276</vt:lpwstr>
  </property>
</Properties>
</file>